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31"/>
  </p:notesMasterIdLst>
  <p:sldIdLst>
    <p:sldId id="419" r:id="rId2"/>
    <p:sldId id="433" r:id="rId3"/>
    <p:sldId id="280" r:id="rId4"/>
    <p:sldId id="417" r:id="rId5"/>
    <p:sldId id="418" r:id="rId6"/>
    <p:sldId id="442" r:id="rId7"/>
    <p:sldId id="420" r:id="rId8"/>
    <p:sldId id="421" r:id="rId9"/>
    <p:sldId id="415" r:id="rId10"/>
    <p:sldId id="423" r:id="rId11"/>
    <p:sldId id="268" r:id="rId12"/>
    <p:sldId id="424" r:id="rId13"/>
    <p:sldId id="443" r:id="rId14"/>
    <p:sldId id="431" r:id="rId15"/>
    <p:sldId id="437" r:id="rId16"/>
    <p:sldId id="440" r:id="rId17"/>
    <p:sldId id="438" r:id="rId18"/>
    <p:sldId id="439" r:id="rId19"/>
    <p:sldId id="436" r:id="rId20"/>
    <p:sldId id="441" r:id="rId21"/>
    <p:sldId id="425" r:id="rId22"/>
    <p:sldId id="426" r:id="rId23"/>
    <p:sldId id="427" r:id="rId24"/>
    <p:sldId id="434" r:id="rId25"/>
    <p:sldId id="435" r:id="rId26"/>
    <p:sldId id="428" r:id="rId27"/>
    <p:sldId id="429" r:id="rId28"/>
    <p:sldId id="430" r:id="rId29"/>
    <p:sldId id="44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/>
    <p:restoredTop sz="96296"/>
  </p:normalViewPr>
  <p:slideViewPr>
    <p:cSldViewPr snapToGrid="0">
      <p:cViewPr varScale="1">
        <p:scale>
          <a:sx n="127" d="100"/>
          <a:sy n="127" d="100"/>
        </p:scale>
        <p:origin x="216" y="184"/>
      </p:cViewPr>
      <p:guideLst/>
    </p:cSldViewPr>
  </p:slideViewPr>
  <p:outlineViewPr>
    <p:cViewPr>
      <p:scale>
        <a:sx n="33" d="100"/>
        <a:sy n="33" d="100"/>
      </p:scale>
      <p:origin x="0" y="-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AAD2A-48C2-8042-BA01-2B928308A03C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6A547-D6DE-9A4F-B9AF-AC45849FEDA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077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46DC-321A-7B4F-A2A1-FA4688923E4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38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46DC-321A-7B4F-A2A1-FA4688923E4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96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46DC-321A-7B4F-A2A1-FA4688923E4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36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46DC-321A-7B4F-A2A1-FA4688923E4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38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46DC-321A-7B4F-A2A1-FA4688923E41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42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46DC-321A-7B4F-A2A1-FA4688923E41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21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6A547-D6DE-9A4F-B9AF-AC45849FEDAC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56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08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705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17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11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679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78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5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05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63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12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62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98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07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00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93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60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1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776953-D211-DF4B-8BF0-AB686208AD7E}" type="datetimeFigureOut">
              <a:rPr lang="nl-NL" smtClean="0"/>
              <a:t>04-06-2024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73CA7-6C12-3347-9336-CA96BD6C42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239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D645514D-8899-0BE2-F842-69F79EE0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0228" cy="6077716"/>
          </a:xfrm>
        </p:spPr>
        <p:txBody>
          <a:bodyPr>
            <a:normAutofit/>
          </a:bodyPr>
          <a:lstStyle/>
          <a:p>
            <a:r>
              <a:rPr lang="nl-NL" b="1" dirty="0"/>
              <a:t>Begroting </a:t>
            </a:r>
            <a:br>
              <a:rPr lang="nl-NL" b="1" dirty="0"/>
            </a:br>
            <a:r>
              <a:rPr lang="nl-NL" b="1" dirty="0"/>
              <a:t>2024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51CD1B-6A33-6BDE-B203-715EE88A6D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l-NL" sz="1200" dirty="0">
              <a:solidFill>
                <a:srgbClr val="FEFFFF"/>
              </a:solidFill>
            </a:endParaRP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481A1865-2A26-9ECD-F858-501E79F3B1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lucht, buiten, boom, gras&#10;&#10;Automatisch gegenereerde beschrijving">
            <a:extLst>
              <a:ext uri="{FF2B5EF4-FFF2-40B4-BE49-F238E27FC236}">
                <a16:creationId xmlns:a16="http://schemas.microsoft.com/office/drawing/2014/main" id="{7D2DCDF7-60F3-33A3-099E-4438F631D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7" t="9091" r="21718"/>
          <a:stretch/>
        </p:blipFill>
        <p:spPr>
          <a:xfrm>
            <a:off x="4763540" y="11535"/>
            <a:ext cx="7552267" cy="6857990"/>
          </a:xfrm>
          <a:prstGeom prst="rect">
            <a:avLst/>
          </a:prstGeom>
        </p:spPr>
      </p:pic>
      <p:pic>
        <p:nvPicPr>
          <p:cNvPr id="4" name="Afbeelding 3" descr="Logo zonder tekst">
            <a:extLst>
              <a:ext uri="{FF2B5EF4-FFF2-40B4-BE49-F238E27FC236}">
                <a16:creationId xmlns:a16="http://schemas.microsoft.com/office/drawing/2014/main" id="{43A33163-EC78-302D-6D02-81E0ED918E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69218" y="400196"/>
            <a:ext cx="1431234" cy="156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BFD600F-1AE9-3DB8-BA3C-1653503944F6}"/>
              </a:ext>
            </a:extLst>
          </p:cNvPr>
          <p:cNvSpPr txBox="1"/>
          <p:nvPr/>
        </p:nvSpPr>
        <p:spPr>
          <a:xfrm>
            <a:off x="5049078" y="3089692"/>
            <a:ext cx="6071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8320" indent="449580"/>
            <a:r>
              <a:rPr lang="nl-NL" sz="4800" i="1" dirty="0">
                <a:solidFill>
                  <a:srgbClr val="1F386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nl-NL" sz="4800" i="1" dirty="0">
                <a:solidFill>
                  <a:srgbClr val="ED7D3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4800" i="1" dirty="0"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nl-NL" sz="4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4800" i="1" dirty="0"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4800" i="1" dirty="0"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nl-NL" sz="4800" i="1" dirty="0"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nl-N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EB20F-E159-796C-C5AA-5A31CC0A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804520"/>
            <a:ext cx="10539188" cy="741252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Inschatting noden: landbouw – veeteelt project(en)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6039ACA6-8A16-9D90-872C-B6BF0CC61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27750"/>
              </p:ext>
            </p:extLst>
          </p:nvPr>
        </p:nvGraphicFramePr>
        <p:xfrm>
          <a:off x="1103313" y="1947134"/>
          <a:ext cx="9650031" cy="431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359">
                  <a:extLst>
                    <a:ext uri="{9D8B030D-6E8A-4147-A177-3AD203B41FA5}">
                      <a16:colId xmlns:a16="http://schemas.microsoft.com/office/drawing/2014/main" val="2678051955"/>
                    </a:ext>
                  </a:extLst>
                </a:gridCol>
                <a:gridCol w="2525716">
                  <a:extLst>
                    <a:ext uri="{9D8B030D-6E8A-4147-A177-3AD203B41FA5}">
                      <a16:colId xmlns:a16="http://schemas.microsoft.com/office/drawing/2014/main" val="1202609640"/>
                    </a:ext>
                  </a:extLst>
                </a:gridCol>
                <a:gridCol w="2192588">
                  <a:extLst>
                    <a:ext uri="{9D8B030D-6E8A-4147-A177-3AD203B41FA5}">
                      <a16:colId xmlns:a16="http://schemas.microsoft.com/office/drawing/2014/main" val="1135375706"/>
                    </a:ext>
                  </a:extLst>
                </a:gridCol>
                <a:gridCol w="2109216">
                  <a:extLst>
                    <a:ext uri="{9D8B030D-6E8A-4147-A177-3AD203B41FA5}">
                      <a16:colId xmlns:a16="http://schemas.microsoft.com/office/drawing/2014/main" val="4248983315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val="2388874827"/>
                    </a:ext>
                  </a:extLst>
                </a:gridCol>
              </a:tblGrid>
              <a:tr h="473337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Nzampie 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Inongo (nieuw)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Bokoro (nieuw)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TOT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3517487378"/>
                  </a:ext>
                </a:extLst>
              </a:tr>
              <a:tr h="860933">
                <a:tc>
                  <a:txBody>
                    <a:bodyPr/>
                    <a:lstStyle/>
                    <a:p>
                      <a:r>
                        <a:rPr lang="nl-NL" b="1" dirty="0"/>
                        <a:t>Energie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Extra zonnepanelen</a:t>
                      </a:r>
                    </a:p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2.000 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2.000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1120483652"/>
                  </a:ext>
                </a:extLst>
              </a:tr>
              <a:tr h="602653">
                <a:tc>
                  <a:txBody>
                    <a:bodyPr/>
                    <a:lstStyle/>
                    <a:p>
                      <a:r>
                        <a:rPr lang="nl-NL" b="1" dirty="0"/>
                        <a:t>Bouw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Waterleidingen</a:t>
                      </a:r>
                    </a:p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Pomp  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Waterleidingen</a:t>
                      </a:r>
                    </a:p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Pomp 4.000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9.000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866893076"/>
                  </a:ext>
                </a:extLst>
              </a:tr>
              <a:tr h="602653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Kippenhokken</a:t>
                      </a:r>
                    </a:p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3.000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Varkenstal 2.000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5.000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4111537240"/>
                  </a:ext>
                </a:extLst>
              </a:tr>
              <a:tr h="602653">
                <a:tc>
                  <a:txBody>
                    <a:bodyPr/>
                    <a:lstStyle/>
                    <a:p>
                      <a:r>
                        <a:rPr lang="nl-NL" b="1" dirty="0"/>
                        <a:t>Uitrusting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Triporteur</a:t>
                      </a:r>
                    </a:p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5.000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07873397"/>
                  </a:ext>
                </a:extLst>
              </a:tr>
              <a:tr h="693868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Machine om palm-olie te persen   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Vriezer 2.000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7.000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510809545"/>
                  </a:ext>
                </a:extLst>
              </a:tr>
              <a:tr h="344373"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TOT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7.000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6.000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28.000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425345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05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9AE3014-D66A-716C-820E-7F55C3B6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10272355" cy="101665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 err="1">
                <a:solidFill>
                  <a:srgbClr val="EBEBEB"/>
                </a:solidFill>
              </a:rPr>
              <a:t>Autonomie</a:t>
            </a:r>
            <a:r>
              <a:rPr lang="en-US" b="1" dirty="0">
                <a:solidFill>
                  <a:srgbClr val="EBEBEB"/>
                </a:solidFill>
              </a:rPr>
              <a:t>: </a:t>
            </a:r>
            <a:r>
              <a:rPr lang="en-US" b="1" dirty="0" err="1">
                <a:solidFill>
                  <a:srgbClr val="EBEBEB"/>
                </a:solidFill>
              </a:rPr>
              <a:t>Prioriteiten</a:t>
            </a:r>
            <a:r>
              <a:rPr lang="en-US" b="1" dirty="0">
                <a:solidFill>
                  <a:srgbClr val="EBEBEB"/>
                </a:solidFill>
              </a:rPr>
              <a:t> in de 4-jaren begroting worden door de zusters bepaald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4960D1A5-7C4D-2A68-00C1-AA0D2333A7F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5378511"/>
              </p:ext>
            </p:extLst>
          </p:nvPr>
        </p:nvGraphicFramePr>
        <p:xfrm>
          <a:off x="1353312" y="2524260"/>
          <a:ext cx="8603580" cy="374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771">
                  <a:extLst>
                    <a:ext uri="{9D8B030D-6E8A-4147-A177-3AD203B41FA5}">
                      <a16:colId xmlns:a16="http://schemas.microsoft.com/office/drawing/2014/main" val="1330885432"/>
                    </a:ext>
                  </a:extLst>
                </a:gridCol>
                <a:gridCol w="2409944">
                  <a:extLst>
                    <a:ext uri="{9D8B030D-6E8A-4147-A177-3AD203B41FA5}">
                      <a16:colId xmlns:a16="http://schemas.microsoft.com/office/drawing/2014/main" val="1520496189"/>
                    </a:ext>
                  </a:extLst>
                </a:gridCol>
                <a:gridCol w="1272681">
                  <a:extLst>
                    <a:ext uri="{9D8B030D-6E8A-4147-A177-3AD203B41FA5}">
                      <a16:colId xmlns:a16="http://schemas.microsoft.com/office/drawing/2014/main" val="384709481"/>
                    </a:ext>
                  </a:extLst>
                </a:gridCol>
                <a:gridCol w="781760">
                  <a:extLst>
                    <a:ext uri="{9D8B030D-6E8A-4147-A177-3AD203B41FA5}">
                      <a16:colId xmlns:a16="http://schemas.microsoft.com/office/drawing/2014/main" val="1296783255"/>
                    </a:ext>
                  </a:extLst>
                </a:gridCol>
                <a:gridCol w="781760">
                  <a:extLst>
                    <a:ext uri="{9D8B030D-6E8A-4147-A177-3AD203B41FA5}">
                      <a16:colId xmlns:a16="http://schemas.microsoft.com/office/drawing/2014/main" val="698720335"/>
                    </a:ext>
                  </a:extLst>
                </a:gridCol>
                <a:gridCol w="847664">
                  <a:extLst>
                    <a:ext uri="{9D8B030D-6E8A-4147-A177-3AD203B41FA5}">
                      <a16:colId xmlns:a16="http://schemas.microsoft.com/office/drawing/2014/main" val="2499234807"/>
                    </a:ext>
                  </a:extLst>
                </a:gridCol>
              </a:tblGrid>
              <a:tr h="358688">
                <a:tc>
                  <a:txBody>
                    <a:bodyPr/>
                    <a:lstStyle/>
                    <a:p>
                      <a:pPr algn="ctr"/>
                      <a:r>
                        <a:rPr lang="nl-NL" sz="1700" b="1" dirty="0"/>
                        <a:t>Opportuniteiten 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1" dirty="0"/>
                        <a:t>TOT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dirty="0"/>
                        <a:t>2023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dirty="0"/>
                        <a:t>2024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dirty="0"/>
                        <a:t>2025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dirty="0"/>
                        <a:t>2026</a:t>
                      </a:r>
                    </a:p>
                  </a:txBody>
                  <a:tcPr marL="88653" marR="88653" marT="44327" marB="44327"/>
                </a:tc>
                <a:extLst>
                  <a:ext uri="{0D108BD9-81ED-4DB2-BD59-A6C34878D82A}">
                    <a16:rowId xmlns:a16="http://schemas.microsoft.com/office/drawing/2014/main" val="554950103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r>
                        <a:rPr lang="nl-NL" sz="1700" b="1" dirty="0"/>
                        <a:t>Energie</a:t>
                      </a:r>
                    </a:p>
                    <a:p>
                      <a:endParaRPr lang="nl-NL" sz="1700" b="1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46.000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In overleg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extLst>
                  <a:ext uri="{0D108BD9-81ED-4DB2-BD59-A6C34878D82A}">
                    <a16:rowId xmlns:a16="http://schemas.microsoft.com/office/drawing/2014/main" val="2067154896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r>
                        <a:rPr lang="nl-NL" sz="1700" b="1" dirty="0"/>
                        <a:t>Bouw</a:t>
                      </a:r>
                    </a:p>
                    <a:p>
                      <a:endParaRPr lang="nl-NL" sz="1700" b="1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47.000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extLst>
                  <a:ext uri="{0D108BD9-81ED-4DB2-BD59-A6C34878D82A}">
                    <a16:rowId xmlns:a16="http://schemas.microsoft.com/office/drawing/2014/main" val="2290110861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r>
                        <a:rPr lang="nl-NL" sz="1700" b="1" dirty="0"/>
                        <a:t>Uitrusting</a:t>
                      </a:r>
                    </a:p>
                    <a:p>
                      <a:endParaRPr lang="nl-NL" sz="1700" b="1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35.600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extLst>
                  <a:ext uri="{0D108BD9-81ED-4DB2-BD59-A6C34878D82A}">
                    <a16:rowId xmlns:a16="http://schemas.microsoft.com/office/drawing/2014/main" val="2397960322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r>
                        <a:rPr lang="nl-NL" sz="1700" b="1" dirty="0"/>
                        <a:t>I.T.</a:t>
                      </a:r>
                    </a:p>
                    <a:p>
                      <a:endParaRPr lang="nl-NL" sz="1700" b="1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4.000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0" dirty="0"/>
                    </a:p>
                  </a:txBody>
                  <a:tcPr marL="88653" marR="88653" marT="44327" marB="44327"/>
                </a:tc>
                <a:extLst>
                  <a:ext uri="{0D108BD9-81ED-4DB2-BD59-A6C34878D82A}">
                    <a16:rowId xmlns:a16="http://schemas.microsoft.com/office/drawing/2014/main" val="174316975"/>
                  </a:ext>
                </a:extLst>
              </a:tr>
              <a:tr h="603246">
                <a:tc>
                  <a:txBody>
                    <a:bodyPr/>
                    <a:lstStyle/>
                    <a:p>
                      <a:r>
                        <a:rPr lang="nl-NL" sz="1700" b="1" dirty="0"/>
                        <a:t>Onderhoud (= nieuw)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11.000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x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x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x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x</a:t>
                      </a:r>
                    </a:p>
                  </a:txBody>
                  <a:tcPr marL="88653" marR="88653" marT="44327" marB="44327"/>
                </a:tc>
                <a:extLst>
                  <a:ext uri="{0D108BD9-81ED-4DB2-BD59-A6C34878D82A}">
                    <a16:rowId xmlns:a16="http://schemas.microsoft.com/office/drawing/2014/main" val="412697788"/>
                  </a:ext>
                </a:extLst>
              </a:tr>
              <a:tr h="358688">
                <a:tc>
                  <a:txBody>
                    <a:bodyPr/>
                    <a:lstStyle/>
                    <a:p>
                      <a:r>
                        <a:rPr lang="nl-NL" sz="1700" b="1" dirty="0"/>
                        <a:t>TOT 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1" dirty="0"/>
                        <a:t>143.600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1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1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1" dirty="0"/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sz="1700" b="1" dirty="0"/>
                    </a:p>
                  </a:txBody>
                  <a:tcPr marL="88653" marR="88653" marT="44327" marB="44327"/>
                </a:tc>
                <a:extLst>
                  <a:ext uri="{0D108BD9-81ED-4DB2-BD59-A6C34878D82A}">
                    <a16:rowId xmlns:a16="http://schemas.microsoft.com/office/drawing/2014/main" val="360432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8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73218-1924-5517-5469-5BD62532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62766"/>
            <a:ext cx="10015190" cy="974148"/>
          </a:xfrm>
        </p:spPr>
        <p:txBody>
          <a:bodyPr/>
          <a:lstStyle/>
          <a:p>
            <a:r>
              <a:rPr lang="nl-NL" b="1" dirty="0"/>
              <a:t>Realisatie in het lopende 4 jaren plan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6EB0A41-148A-C00E-7A04-1553747E8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98211"/>
              </p:ext>
            </p:extLst>
          </p:nvPr>
        </p:nvGraphicFramePr>
        <p:xfrm>
          <a:off x="770562" y="1627834"/>
          <a:ext cx="10623478" cy="46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121">
                  <a:extLst>
                    <a:ext uri="{9D8B030D-6E8A-4147-A177-3AD203B41FA5}">
                      <a16:colId xmlns:a16="http://schemas.microsoft.com/office/drawing/2014/main" val="450324222"/>
                    </a:ext>
                  </a:extLst>
                </a:gridCol>
                <a:gridCol w="1173352">
                  <a:extLst>
                    <a:ext uri="{9D8B030D-6E8A-4147-A177-3AD203B41FA5}">
                      <a16:colId xmlns:a16="http://schemas.microsoft.com/office/drawing/2014/main" val="1658230812"/>
                    </a:ext>
                  </a:extLst>
                </a:gridCol>
                <a:gridCol w="1165553">
                  <a:extLst>
                    <a:ext uri="{9D8B030D-6E8A-4147-A177-3AD203B41FA5}">
                      <a16:colId xmlns:a16="http://schemas.microsoft.com/office/drawing/2014/main" val="4166045326"/>
                    </a:ext>
                  </a:extLst>
                </a:gridCol>
                <a:gridCol w="1253311">
                  <a:extLst>
                    <a:ext uri="{9D8B030D-6E8A-4147-A177-3AD203B41FA5}">
                      <a16:colId xmlns:a16="http://schemas.microsoft.com/office/drawing/2014/main" val="2633525610"/>
                    </a:ext>
                  </a:extLst>
                </a:gridCol>
                <a:gridCol w="1137823">
                  <a:extLst>
                    <a:ext uri="{9D8B030D-6E8A-4147-A177-3AD203B41FA5}">
                      <a16:colId xmlns:a16="http://schemas.microsoft.com/office/drawing/2014/main" val="395733222"/>
                    </a:ext>
                  </a:extLst>
                </a:gridCol>
                <a:gridCol w="1368801">
                  <a:extLst>
                    <a:ext uri="{9D8B030D-6E8A-4147-A177-3AD203B41FA5}">
                      <a16:colId xmlns:a16="http://schemas.microsoft.com/office/drawing/2014/main" val="3040819558"/>
                    </a:ext>
                  </a:extLst>
                </a:gridCol>
                <a:gridCol w="1987517">
                  <a:extLst>
                    <a:ext uri="{9D8B030D-6E8A-4147-A177-3AD203B41FA5}">
                      <a16:colId xmlns:a16="http://schemas.microsoft.com/office/drawing/2014/main" val="2484094510"/>
                    </a:ext>
                  </a:extLst>
                </a:gridCol>
              </a:tblGrid>
              <a:tr h="638930">
                <a:tc>
                  <a:txBody>
                    <a:bodyPr/>
                    <a:lstStyle/>
                    <a:p>
                      <a:r>
                        <a:rPr lang="nl-NL" dirty="0"/>
                        <a:t>4 jaren 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Begroot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Begroot</a:t>
                      </a:r>
                    </a:p>
                    <a:p>
                      <a:r>
                        <a:rPr lang="nl-NL" dirty="0"/>
                        <a:t>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Realisatie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Begroot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 realisatie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To</a:t>
                      </a:r>
                      <a:r>
                        <a:rPr lang="nl-NL" dirty="0"/>
                        <a:t> do  in </a:t>
                      </a:r>
                    </a:p>
                    <a:p>
                      <a:r>
                        <a:rPr lang="nl-NL" dirty="0"/>
                        <a:t>2025-2026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065964"/>
                  </a:ext>
                </a:extLst>
              </a:tr>
              <a:tr h="370364">
                <a:tc>
                  <a:txBody>
                    <a:bodyPr/>
                    <a:lstStyle/>
                    <a:p>
                      <a:r>
                        <a:rPr lang="nl-NL" sz="1700" b="1" dirty="0"/>
                        <a:t>Zonne energie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46.000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46.000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54.450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474492"/>
                  </a:ext>
                </a:extLst>
              </a:tr>
              <a:tr h="864338">
                <a:tc>
                  <a:txBody>
                    <a:bodyPr/>
                    <a:lstStyle/>
                    <a:p>
                      <a:r>
                        <a:rPr lang="nl-NL" sz="1700" b="1" dirty="0"/>
                        <a:t>Bouw / waterwerken: 4 </a:t>
                      </a:r>
                      <a:r>
                        <a:rPr lang="nl-NL" sz="1700" b="1" dirty="0" err="1"/>
                        <a:t>zh</a:t>
                      </a:r>
                      <a:r>
                        <a:rPr lang="nl-NL" sz="1700" b="1" dirty="0"/>
                        <a:t> kamers, stal en kinegebouw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47.000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13.700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09696"/>
                  </a:ext>
                </a:extLst>
              </a:tr>
              <a:tr h="369180">
                <a:tc>
                  <a:txBody>
                    <a:bodyPr/>
                    <a:lstStyle/>
                    <a:p>
                      <a:r>
                        <a:rPr lang="nl-NL" sz="1700" b="1" dirty="0"/>
                        <a:t>Uitrusting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35.600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25.700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9.900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14770"/>
                  </a:ext>
                </a:extLst>
              </a:tr>
              <a:tr h="369180">
                <a:tc>
                  <a:txBody>
                    <a:bodyPr/>
                    <a:lstStyle/>
                    <a:p>
                      <a:r>
                        <a:rPr lang="nl-NL" sz="1700" b="1" dirty="0"/>
                        <a:t>I.T.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4.000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498466"/>
                  </a:ext>
                </a:extLst>
              </a:tr>
              <a:tr h="369180">
                <a:tc>
                  <a:txBody>
                    <a:bodyPr/>
                    <a:lstStyle/>
                    <a:p>
                      <a:r>
                        <a:rPr lang="nl-NL" sz="1700" b="1" dirty="0"/>
                        <a:t>onderhoud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700" b="0" dirty="0"/>
                        <a:t>11.000</a:t>
                      </a:r>
                    </a:p>
                  </a:txBody>
                  <a:tcPr marL="88653" marR="88653" marT="44327" marB="44327"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62654"/>
                  </a:ext>
                </a:extLst>
              </a:tr>
              <a:tr h="369180">
                <a:tc>
                  <a:txBody>
                    <a:bodyPr/>
                    <a:lstStyle/>
                    <a:p>
                      <a:r>
                        <a:rPr lang="nl-NL" b="1" dirty="0"/>
                        <a:t>overschrijding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8.450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983254"/>
                  </a:ext>
                </a:extLst>
              </a:tr>
              <a:tr h="912757">
                <a:tc>
                  <a:txBody>
                    <a:bodyPr/>
                    <a:lstStyle/>
                    <a:p>
                      <a:r>
                        <a:rPr lang="nl-NL" b="1" dirty="0"/>
                        <a:t>Toegewezen extra middelen buiten begroting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8.450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269039"/>
                  </a:ext>
                </a:extLst>
              </a:tr>
              <a:tr h="369180">
                <a:tc>
                  <a:txBody>
                    <a:bodyPr/>
                    <a:lstStyle/>
                    <a:p>
                      <a:r>
                        <a:rPr lang="nl-NL" b="1" dirty="0"/>
                        <a:t>TOTAAL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143.600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46.000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54.450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42.700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55.000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82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45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CC1F5-F8C5-3CA8-1626-83D51763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Opvolging van het 4-jarenplan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E1148C-D856-D103-CF94-7F37FED3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De zusters SIC zelf zijn </a:t>
            </a:r>
            <a:r>
              <a:rPr lang="nl-NL" b="1" u="sng" dirty="0"/>
              <a:t>eigenaar </a:t>
            </a:r>
            <a:r>
              <a:rPr lang="nl-NL" dirty="0"/>
              <a:t>en dus verantwoordelijk voor de projecten.</a:t>
            </a:r>
          </a:p>
          <a:p>
            <a:r>
              <a:rPr lang="nl-NL" dirty="0"/>
              <a:t>Wij </a:t>
            </a:r>
            <a:r>
              <a:rPr lang="nl-NL" b="1" u="sng" dirty="0"/>
              <a:t>ondersteunen</a:t>
            </a:r>
            <a:r>
              <a:rPr lang="nl-NL" dirty="0"/>
              <a:t> bij opmaak en realisatie van het 4-jaren plan. </a:t>
            </a:r>
          </a:p>
          <a:p>
            <a:pPr marL="0" indent="0">
              <a:buNone/>
            </a:pPr>
            <a:r>
              <a:rPr lang="nl-NL" dirty="0"/>
              <a:t>		( advies en financieel )</a:t>
            </a:r>
          </a:p>
          <a:p>
            <a:r>
              <a:rPr lang="nl-NL" dirty="0"/>
              <a:t>We werken met </a:t>
            </a:r>
            <a:r>
              <a:rPr lang="nl-NL" b="1" u="sng" dirty="0"/>
              <a:t>voorschotten</a:t>
            </a:r>
            <a:r>
              <a:rPr lang="nl-NL" dirty="0"/>
              <a:t> gespreid over het jaar. Bij de ontvangst van de </a:t>
            </a:r>
            <a:r>
              <a:rPr lang="nl-NL" b="1" u="sng" dirty="0"/>
              <a:t>bewijsstukken</a:t>
            </a:r>
            <a:r>
              <a:rPr lang="nl-NL" dirty="0"/>
              <a:t> wordt het volgende voorschot uitbetaald. Het resterende deel wordt begin van het volgende jaar gestort.  </a:t>
            </a:r>
          </a:p>
          <a:p>
            <a:r>
              <a:rPr lang="nl-NL" dirty="0"/>
              <a:t>Wij worden op onze beurt </a:t>
            </a:r>
            <a:r>
              <a:rPr lang="nl-NL" b="1" u="sng" dirty="0"/>
              <a:t>ter verantwoording </a:t>
            </a:r>
            <a:r>
              <a:rPr lang="nl-NL" dirty="0"/>
              <a:t>geroepen door de Belgische overheid over het aanwenden van onze middelen. Wij moeten ook zelf  verantwoordingsstukken voorleggen. </a:t>
            </a:r>
          </a:p>
          <a:p>
            <a:r>
              <a:rPr lang="nl-NL" dirty="0"/>
              <a:t>Het plan wordt door ons ook opgevolgd via:</a:t>
            </a:r>
          </a:p>
          <a:p>
            <a:pPr lvl="1"/>
            <a:r>
              <a:rPr lang="nl-NL" b="1" u="sng" dirty="0"/>
              <a:t>Contacten</a:t>
            </a:r>
            <a:r>
              <a:rPr lang="nl-NL" dirty="0"/>
              <a:t>: communicatie over voortgang der werken.</a:t>
            </a:r>
          </a:p>
          <a:p>
            <a:pPr lvl="1"/>
            <a:r>
              <a:rPr lang="nl-NL" dirty="0"/>
              <a:t>Inclusief </a:t>
            </a:r>
            <a:r>
              <a:rPr lang="nl-NL" b="1" u="sng" dirty="0"/>
              <a:t>foto’s</a:t>
            </a:r>
          </a:p>
          <a:p>
            <a:pPr lvl="1"/>
            <a:r>
              <a:rPr lang="nl-NL" dirty="0"/>
              <a:t>Inclusief </a:t>
            </a:r>
            <a:r>
              <a:rPr lang="nl-NL" b="1" u="sng" dirty="0"/>
              <a:t>verantwoordingsstukken</a:t>
            </a:r>
            <a:r>
              <a:rPr lang="nl-NL" dirty="0"/>
              <a:t> (kosten nota’s)</a:t>
            </a:r>
          </a:p>
          <a:p>
            <a:pPr lvl="1"/>
            <a:r>
              <a:rPr lang="nl-NL" b="1" u="sng" dirty="0"/>
              <a:t>Bezoek ter plekke </a:t>
            </a:r>
            <a:r>
              <a:rPr lang="nl-NL" dirty="0"/>
              <a:t>om noden en voortgang vast te stellen (om de 3 jaren)</a:t>
            </a:r>
          </a:p>
        </p:txBody>
      </p:sp>
    </p:spTree>
    <p:extLst>
      <p:ext uri="{BB962C8B-B14F-4D97-AF65-F5344CB8AC3E}">
        <p14:creationId xmlns:p14="http://schemas.microsoft.com/office/powerpoint/2010/main" val="44164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67DE2-4FF8-CDC9-F661-724FDD3A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Realisaties in 2023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D5D27E-2C41-CE4A-4BAC-47E6BB05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ZONNEPANELEN (met batterij ) VOOR ALLE PROJECTEN </a:t>
            </a:r>
          </a:p>
        </p:txBody>
      </p:sp>
    </p:spTree>
    <p:extLst>
      <p:ext uri="{BB962C8B-B14F-4D97-AF65-F5344CB8AC3E}">
        <p14:creationId xmlns:p14="http://schemas.microsoft.com/office/powerpoint/2010/main" val="160294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shuis, nacht, blauw&#10;&#10;Automatisch gegenereerde beschrijving">
            <a:extLst>
              <a:ext uri="{FF2B5EF4-FFF2-40B4-BE49-F238E27FC236}">
                <a16:creationId xmlns:a16="http://schemas.microsoft.com/office/drawing/2014/main" id="{F403162B-7BFB-8636-350F-6481623BD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770" b="169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eubels, overdekt, muur, tafel&#10;&#10;Automatisch gegenereerde beschrijving">
            <a:extLst>
              <a:ext uri="{FF2B5EF4-FFF2-40B4-BE49-F238E27FC236}">
                <a16:creationId xmlns:a16="http://schemas.microsoft.com/office/drawing/2014/main" id="{462763C6-5552-8DBB-D1E3-A1E74616F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205" y="0"/>
            <a:ext cx="5277474" cy="6984060"/>
          </a:xfrm>
        </p:spPr>
      </p:pic>
    </p:spTree>
    <p:extLst>
      <p:ext uri="{BB962C8B-B14F-4D97-AF65-F5344CB8AC3E}">
        <p14:creationId xmlns:p14="http://schemas.microsoft.com/office/powerpoint/2010/main" val="406008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5D728-4BA0-9657-47CE-59618002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dirty="0">
              <a:solidFill>
                <a:srgbClr val="EBEBEB"/>
              </a:solidFill>
            </a:endParaRPr>
          </a:p>
        </p:txBody>
      </p:sp>
      <p:pic>
        <p:nvPicPr>
          <p:cNvPr id="5" name="Tijdelijke aanduiding voor inhoud 4" descr="Afbeelding met gras, buitenshuis, eigendom, nacht&#10;&#10;Automatisch gegenereerde beschrijving">
            <a:extLst>
              <a:ext uri="{FF2B5EF4-FFF2-40B4-BE49-F238E27FC236}">
                <a16:creationId xmlns:a16="http://schemas.microsoft.com/office/drawing/2014/main" id="{4B6945CF-F1BB-17AA-CC48-1396AA2BE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624"/>
          <a:stretch/>
        </p:blipFill>
        <p:spPr>
          <a:xfrm>
            <a:off x="4093178" y="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283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6B470-CBE6-BD4C-F91A-7225923F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" name="Tijdelijke aanduiding voor inhoud 4" descr="Afbeelding met buitenshuis, grond, plant, gebouw&#10;&#10;Automatisch gegenereerde beschrijving">
            <a:extLst>
              <a:ext uri="{FF2B5EF4-FFF2-40B4-BE49-F238E27FC236}">
                <a16:creationId xmlns:a16="http://schemas.microsoft.com/office/drawing/2014/main" id="{61642696-3329-A65E-7476-ECFC229DB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286"/>
          <a:stretch/>
        </p:blipFill>
        <p:spPr>
          <a:xfrm>
            <a:off x="-50242" y="10"/>
            <a:ext cx="122450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5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uur, kabel, overdekt, machine&#10;&#10;Automatisch gegenereerde beschrijving">
            <a:extLst>
              <a:ext uri="{FF2B5EF4-FFF2-40B4-BE49-F238E27FC236}">
                <a16:creationId xmlns:a16="http://schemas.microsoft.com/office/drawing/2014/main" id="{1C4248A2-0F38-8E33-26A3-721B13EE3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" r="2" b="14027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pic>
        <p:nvPicPr>
          <p:cNvPr id="3" name="Tijdelijke aanduiding voor inhoud 4" descr="Afbeelding met tekst, paneel, apparaat&#10;&#10;Automatisch gegenereerde beschrijving">
            <a:extLst>
              <a:ext uri="{FF2B5EF4-FFF2-40B4-BE49-F238E27FC236}">
                <a16:creationId xmlns:a16="http://schemas.microsoft.com/office/drawing/2014/main" id="{312E0B57-CC5A-D536-C2FD-C08A8EB76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405" y="10"/>
            <a:ext cx="6094406" cy="6857990"/>
          </a:xfrm>
        </p:spPr>
      </p:pic>
    </p:spTree>
    <p:extLst>
      <p:ext uri="{BB962C8B-B14F-4D97-AF65-F5344CB8AC3E}">
        <p14:creationId xmlns:p14="http://schemas.microsoft.com/office/powerpoint/2010/main" val="83257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A6D2B9-D174-F02F-0B4A-2A20EF50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Samen</a:t>
            </a:r>
            <a:b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5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vriend</a:t>
            </a:r>
            <a:b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schap</a:t>
            </a:r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Tijdelijke aanduiding voor inhoud 5" descr="Afbeelding met serviesgoed&#10;&#10;Beschrijving automatisch gegenereerd met gemiddelde betrouwbaarheid">
            <a:extLst>
              <a:ext uri="{FF2B5EF4-FFF2-40B4-BE49-F238E27FC236}">
                <a16:creationId xmlns:a16="http://schemas.microsoft.com/office/drawing/2014/main" id="{A1B51272-6D49-961F-0A0F-49FC7D2B2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5163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2433A-0A73-D616-28A6-4B269A68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Realisaties in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4E4777-A86E-B934-AEA3-FE0D9A04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68521" cy="4195481"/>
          </a:xfrm>
        </p:spPr>
        <p:txBody>
          <a:bodyPr>
            <a:normAutofit/>
          </a:bodyPr>
          <a:lstStyle/>
          <a:p>
            <a:r>
              <a:rPr lang="nl-NL" sz="4000" dirty="0"/>
              <a:t>Bouwen van:</a:t>
            </a:r>
          </a:p>
          <a:p>
            <a:pPr lvl="1"/>
            <a:r>
              <a:rPr lang="nl-NL" sz="4000" dirty="0"/>
              <a:t>4 extra ziekenhuiskamers in </a:t>
            </a:r>
            <a:r>
              <a:rPr lang="nl-NL" sz="4000" dirty="0" err="1"/>
              <a:t>Inongo</a:t>
            </a:r>
            <a:endParaRPr lang="nl-NL" sz="4000" dirty="0"/>
          </a:p>
          <a:p>
            <a:pPr lvl="1"/>
            <a:r>
              <a:rPr lang="nl-NL" sz="4000" dirty="0"/>
              <a:t>Varkensstal in </a:t>
            </a:r>
            <a:r>
              <a:rPr lang="nl-NL" sz="4000" dirty="0" err="1"/>
              <a:t>Bokoro</a:t>
            </a:r>
            <a:r>
              <a:rPr lang="nl-NL" sz="4000" dirty="0"/>
              <a:t> </a:t>
            </a:r>
          </a:p>
          <a:p>
            <a:pPr lvl="1"/>
            <a:r>
              <a:rPr lang="nl-NL" sz="4000" dirty="0"/>
              <a:t>Kinelokaal in </a:t>
            </a:r>
            <a:r>
              <a:rPr lang="nl-NL" sz="4000" dirty="0" err="1"/>
              <a:t>Inongo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79526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7FA38-08AF-39BA-E4BB-DCB58ABB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Realisaties 2024:  NIEUWE VARKENSSTAL (2</a:t>
            </a:r>
            <a:r>
              <a:rPr lang="nl-NL" baseline="30000" dirty="0"/>
              <a:t>de</a:t>
            </a:r>
            <a:r>
              <a:rPr lang="nl-NL" dirty="0"/>
              <a:t>) IN BOKORO</a:t>
            </a:r>
          </a:p>
        </p:txBody>
      </p:sp>
      <p:pic>
        <p:nvPicPr>
          <p:cNvPr id="5" name="Tijdelijke aanduiding voor inhoud 4" descr="Afbeelding met buitenshuis, plant, gras, boom&#10;&#10;Automatisch gegenereerde beschrijving">
            <a:extLst>
              <a:ext uri="{FF2B5EF4-FFF2-40B4-BE49-F238E27FC236}">
                <a16:creationId xmlns:a16="http://schemas.microsoft.com/office/drawing/2014/main" id="{D46B91AA-AF37-5B19-CAE8-FDD00FE0E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73186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53858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gebouw, plant, eigendom, Balk&#10;&#10;Automatisch gegenereerde beschrijving">
            <a:extLst>
              <a:ext uri="{FF2B5EF4-FFF2-40B4-BE49-F238E27FC236}">
                <a16:creationId xmlns:a16="http://schemas.microsoft.com/office/drawing/2014/main" id="{C23D4055-1672-1E98-9121-F72047480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8985" b="488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87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buitenshuis, gebouw, eigendom, hemel&#10;&#10;Automatisch gegenereerde beschrijving">
            <a:extLst>
              <a:ext uri="{FF2B5EF4-FFF2-40B4-BE49-F238E27FC236}">
                <a16:creationId xmlns:a16="http://schemas.microsoft.com/office/drawing/2014/main" id="{A6DECBE5-C822-E97D-FCFA-CB3EBC79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8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D7EDF-E3C8-2453-017B-0D4A0DC7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 fontScale="90000"/>
          </a:bodyPr>
          <a:lstStyle/>
          <a:p>
            <a:r>
              <a:rPr lang="nl-NL" dirty="0"/>
              <a:t>NIEUW KINE LOKAAL  IN INONGO</a:t>
            </a:r>
          </a:p>
        </p:txBody>
      </p:sp>
      <p:pic>
        <p:nvPicPr>
          <p:cNvPr id="5" name="Tijdelijke aanduiding voor inhoud 4" descr="Afbeelding met buitenshuis, hemel, wolk, grond&#10;&#10;Automatisch gegenereerde beschrijving">
            <a:extLst>
              <a:ext uri="{FF2B5EF4-FFF2-40B4-BE49-F238E27FC236}">
                <a16:creationId xmlns:a16="http://schemas.microsoft.com/office/drawing/2014/main" id="{787D30B0-B8D4-93B6-7AD4-62970A027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82" r="1" b="32980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44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buitenshuis, plant, hemel, gebouw&#10;&#10;Automatisch gegenereerde beschrijving">
            <a:extLst>
              <a:ext uri="{FF2B5EF4-FFF2-40B4-BE49-F238E27FC236}">
                <a16:creationId xmlns:a16="http://schemas.microsoft.com/office/drawing/2014/main" id="{1A139A0D-22F9-3432-440B-EFECA07FB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97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2493F-F053-A805-4350-352C801E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Kine lokaal</a:t>
            </a:r>
          </a:p>
        </p:txBody>
      </p:sp>
      <p:pic>
        <p:nvPicPr>
          <p:cNvPr id="5" name="Tijdelijke aanduiding voor inhoud 4" descr="Afbeelding met buitenshuis, eigendom, gras, plant&#10;&#10;Automatisch gegenereerde beschrijving">
            <a:extLst>
              <a:ext uri="{FF2B5EF4-FFF2-40B4-BE49-F238E27FC236}">
                <a16:creationId xmlns:a16="http://schemas.microsoft.com/office/drawing/2014/main" id="{6EECC87F-92B7-3D45-1F8C-205F0F3C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00006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buitenshuis, plant, gebouw, huis&#10;&#10;Automatisch gegenereerde beschrijving">
            <a:extLst>
              <a:ext uri="{FF2B5EF4-FFF2-40B4-BE49-F238E27FC236}">
                <a16:creationId xmlns:a16="http://schemas.microsoft.com/office/drawing/2014/main" id="{98232D73-4059-B8A7-FBD3-2B1B03D5A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02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6A2F9-0C09-A87A-687F-79467B66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extra </a:t>
            </a:r>
            <a:br>
              <a:rPr lang="nl-NL" dirty="0"/>
            </a:br>
            <a:r>
              <a:rPr lang="nl-NL" dirty="0"/>
              <a:t>ziekenhuiskamers</a:t>
            </a:r>
            <a:br>
              <a:rPr lang="nl-NL" dirty="0"/>
            </a:br>
            <a:br>
              <a:rPr lang="nl-NL" dirty="0"/>
            </a:br>
            <a:r>
              <a:rPr lang="nl-NL" dirty="0"/>
              <a:t>in INONGO</a:t>
            </a:r>
          </a:p>
        </p:txBody>
      </p:sp>
      <p:pic>
        <p:nvPicPr>
          <p:cNvPr id="5" name="Tijdelijke aanduiding voor inhoud 4" descr="Afbeelding met buitenshuis, huis, gras, eigendom&#10;&#10;Automatisch gegenereerde beschrijving">
            <a:extLst>
              <a:ext uri="{FF2B5EF4-FFF2-40B4-BE49-F238E27FC236}">
                <a16:creationId xmlns:a16="http://schemas.microsoft.com/office/drawing/2014/main" id="{95651829-AAD9-7AC0-77E8-821AA1FF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0369" y="60290"/>
            <a:ext cx="6931631" cy="6797710"/>
          </a:xfrm>
        </p:spPr>
      </p:pic>
    </p:spTree>
    <p:extLst>
      <p:ext uri="{BB962C8B-B14F-4D97-AF65-F5344CB8AC3E}">
        <p14:creationId xmlns:p14="http://schemas.microsoft.com/office/powerpoint/2010/main" val="64297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218D-C8B9-59A0-EE38-27E3B2E0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63498" cy="1400530"/>
          </a:xfrm>
        </p:spPr>
        <p:txBody>
          <a:bodyPr/>
          <a:lstStyle/>
          <a:p>
            <a:r>
              <a:rPr lang="nl-NL" dirty="0"/>
              <a:t>  </a:t>
            </a:r>
            <a:r>
              <a:rPr lang="nl-NL" b="1" dirty="0"/>
              <a:t>Betekenis van deze 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FD597-5AD2-4DCF-C8DD-34213B757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Mede dankzij de volgehouden inzet van de </a:t>
            </a:r>
            <a:r>
              <a:rPr lang="nl-NL" b="1" u="sng" dirty="0"/>
              <a:t>zusters Kindsheid </a:t>
            </a:r>
            <a:r>
              <a:rPr lang="nl-NL" b="1" u="sng" dirty="0" err="1"/>
              <a:t>Jesu</a:t>
            </a:r>
            <a:r>
              <a:rPr lang="nl-NL" b="1" u="sng" dirty="0"/>
              <a:t> </a:t>
            </a:r>
            <a:r>
              <a:rPr lang="nl-NL" dirty="0"/>
              <a:t>en  </a:t>
            </a:r>
            <a:r>
              <a:rPr lang="nl-NL" b="1" u="sng" dirty="0"/>
              <a:t>jullie, medewerkers van Zorg Saam </a:t>
            </a:r>
            <a:r>
              <a:rPr lang="nl-NL" dirty="0"/>
              <a:t>hebben de zusters SIC in 2023 en 2024 opnieuw stappen gezet in de richting van meer autonomie voor de lokale bevolking. (op vlak van: onderwijs, landbouw-veeteelt, gezondheidszorg en </a:t>
            </a:r>
            <a:r>
              <a:rPr lang="nl-NL" dirty="0" err="1"/>
              <a:t>sociaal-economisch</a:t>
            </a:r>
            <a:r>
              <a:rPr lang="nl-NL" dirty="0"/>
              <a:t>)</a:t>
            </a:r>
          </a:p>
          <a:p>
            <a:r>
              <a:rPr lang="nl-NL" dirty="0"/>
              <a:t>Jullie kunnen fier zijn over deze </a:t>
            </a:r>
            <a:r>
              <a:rPr lang="nl-NL" b="1" u="sng" dirty="0"/>
              <a:t>succesvolle  en  langdurige </a:t>
            </a:r>
            <a:r>
              <a:rPr lang="nl-NL" dirty="0"/>
              <a:t>samenwerking met de Congolese bevolking. </a:t>
            </a:r>
          </a:p>
          <a:p>
            <a:endParaRPr lang="nl-NL" dirty="0"/>
          </a:p>
          <a:p>
            <a:pPr algn="ctr"/>
            <a:r>
              <a:rPr lang="nl-NL" b="1" dirty="0"/>
              <a:t>DANK U WEL </a:t>
            </a:r>
          </a:p>
          <a:p>
            <a:pPr algn="ctr"/>
            <a:r>
              <a:rPr lang="nl-NL" b="1" dirty="0"/>
              <a:t>IN NAAM VAN DE ZUSTERS SIC EN </a:t>
            </a:r>
          </a:p>
          <a:p>
            <a:pPr algn="ctr"/>
            <a:r>
              <a:rPr lang="nl-NL" b="1" dirty="0"/>
              <a:t>DE CONGOLESE BEVOLKING</a:t>
            </a:r>
          </a:p>
        </p:txBody>
      </p:sp>
    </p:spTree>
    <p:extLst>
      <p:ext uri="{BB962C8B-B14F-4D97-AF65-F5344CB8AC3E}">
        <p14:creationId xmlns:p14="http://schemas.microsoft.com/office/powerpoint/2010/main" val="13206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3F9A7-F6BB-D948-3485-20683427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604089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Visie over die samenwerking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F743EB-F6B9-CFA6-8BDE-72B35D74D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276" y="2060575"/>
            <a:ext cx="4997375" cy="4195763"/>
          </a:xfrm>
        </p:spPr>
        <p:txBody>
          <a:bodyPr>
            <a:normAutofit fontScale="62500" lnSpcReduction="20000"/>
          </a:bodyPr>
          <a:lstStyle/>
          <a:p>
            <a:r>
              <a:rPr lang="nl-NL" sz="2900" dirty="0"/>
              <a:t>De projecten ondersteunen waar men ter plekke </a:t>
            </a:r>
            <a:r>
              <a:rPr lang="nl-NL" sz="2900" b="1" i="1" u="sng" dirty="0"/>
              <a:t>zelf mee gestart </a:t>
            </a:r>
            <a:r>
              <a:rPr lang="nl-NL" sz="2900" dirty="0"/>
              <a:t>is leidt tot succes. Daarom opteren we voor hun </a:t>
            </a:r>
            <a:r>
              <a:rPr lang="nl-NL" sz="2900" b="1" i="1" u="sng" dirty="0"/>
              <a:t>eigen projecten </a:t>
            </a:r>
            <a:r>
              <a:rPr lang="nl-NL" sz="2900" dirty="0"/>
              <a:t>te ondersteunen. </a:t>
            </a:r>
          </a:p>
          <a:p>
            <a:r>
              <a:rPr lang="nl-NL" sz="2900" dirty="0"/>
              <a:t>De verantwoordelijkheid en het recht op initiatief ligt volledig bij de </a:t>
            </a:r>
            <a:r>
              <a:rPr lang="nl-NL" sz="2900" b="1" i="1" u="sng" dirty="0"/>
              <a:t>zusters SIC</a:t>
            </a:r>
            <a:r>
              <a:rPr lang="nl-NL" sz="2900" dirty="0"/>
              <a:t>. </a:t>
            </a:r>
          </a:p>
          <a:p>
            <a:r>
              <a:rPr lang="nl-NL" sz="2900" dirty="0"/>
              <a:t>Het is het </a:t>
            </a:r>
            <a:r>
              <a:rPr lang="nl-NL" sz="2900" b="1" i="1" u="sng" dirty="0"/>
              <a:t>tempo van de congolesen </a:t>
            </a:r>
            <a:r>
              <a:rPr lang="nl-NL" sz="2900" dirty="0"/>
              <a:t>zelf die de snelheid van de  vooruitgang bepaalt.</a:t>
            </a:r>
          </a:p>
          <a:p>
            <a:r>
              <a:rPr lang="nl-NL" sz="2900" dirty="0"/>
              <a:t>We ondersteunen bij voorkeur projecten met een sterk </a:t>
            </a:r>
            <a:r>
              <a:rPr lang="nl-NL" sz="2900" b="1" i="1" u="sng" dirty="0"/>
              <a:t>multiplicerend en duurzaam karakter</a:t>
            </a:r>
            <a:r>
              <a:rPr lang="nl-NL" sz="2900" dirty="0"/>
              <a:t>. We stimuleren het </a:t>
            </a:r>
            <a:r>
              <a:rPr lang="nl-NL" sz="2900" b="1" i="1" u="sng" dirty="0"/>
              <a:t>financieel autonoom </a:t>
            </a:r>
            <a:r>
              <a:rPr lang="nl-NL" sz="2900" dirty="0"/>
              <a:t>worden van de projecten. </a:t>
            </a:r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82691A9-D8AE-2CFB-DB77-9A43C0C08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792" y="2017342"/>
            <a:ext cx="5234931" cy="4473610"/>
          </a:xfrm>
        </p:spPr>
        <p:txBody>
          <a:bodyPr>
            <a:normAutofit fontScale="62500" lnSpcReduction="20000"/>
          </a:bodyPr>
          <a:lstStyle/>
          <a:p>
            <a:r>
              <a:rPr lang="nl-NL" sz="2900" dirty="0"/>
              <a:t>We hebben g</a:t>
            </a:r>
            <a:r>
              <a:rPr lang="nl-NL" sz="2900" dirty="0">
                <a:effectLst/>
              </a:rPr>
              <a:t>ezien met eigen ogen dat </a:t>
            </a:r>
            <a:r>
              <a:rPr lang="nl-NL" sz="2900" dirty="0"/>
              <a:t>de projecten</a:t>
            </a:r>
            <a:r>
              <a:rPr lang="nl-NL" sz="2900" dirty="0">
                <a:effectLst/>
              </a:rPr>
              <a:t> </a:t>
            </a:r>
            <a:r>
              <a:rPr lang="nl-NL" sz="2900" b="1" i="1" u="sng" dirty="0">
                <a:effectLst/>
              </a:rPr>
              <a:t>succes</a:t>
            </a:r>
            <a:r>
              <a:rPr lang="nl-NL" sz="2900" dirty="0">
                <a:effectLst/>
              </a:rPr>
              <a:t> kennen. </a:t>
            </a:r>
            <a:r>
              <a:rPr lang="nl-NL" sz="2900" dirty="0"/>
              <a:t>De projecten</a:t>
            </a:r>
            <a:r>
              <a:rPr lang="nl-NL" sz="2900" dirty="0">
                <a:effectLst/>
              </a:rPr>
              <a:t> zijn duidelijk zeer nuttig. </a:t>
            </a:r>
            <a:r>
              <a:rPr lang="nl-NL" sz="2900" dirty="0"/>
              <a:t>D</a:t>
            </a:r>
            <a:r>
              <a:rPr lang="nl-NL" sz="2900" dirty="0">
                <a:effectLst/>
              </a:rPr>
              <a:t>e </a:t>
            </a:r>
            <a:r>
              <a:rPr lang="nl-NL" sz="2900" b="1" i="1" u="sng" dirty="0">
                <a:effectLst/>
              </a:rPr>
              <a:t>vraag aan med zorg stijgt</a:t>
            </a:r>
            <a:r>
              <a:rPr lang="nl-NL" sz="2900" dirty="0">
                <a:effectLst/>
              </a:rPr>
              <a:t> als gevolg van geleverde kwaliteit, dat geen gelijke kent in de regio.</a:t>
            </a:r>
          </a:p>
          <a:p>
            <a:r>
              <a:rPr lang="nl-NL" sz="2900" dirty="0">
                <a:effectLst/>
              </a:rPr>
              <a:t>We zien dat de zusters ook </a:t>
            </a:r>
            <a:r>
              <a:rPr lang="nl-NL" sz="2900" b="1" i="1" u="sng" dirty="0"/>
              <a:t>eigen middelen</a:t>
            </a:r>
            <a:r>
              <a:rPr lang="nl-NL" sz="2900" b="1" i="1" u="sng" dirty="0">
                <a:effectLst/>
              </a:rPr>
              <a:t> investeren </a:t>
            </a:r>
            <a:r>
              <a:rPr lang="nl-NL" sz="2900" dirty="0">
                <a:effectLst/>
              </a:rPr>
              <a:t>in projecten. (= cofinanciering) </a:t>
            </a:r>
          </a:p>
          <a:p>
            <a:r>
              <a:rPr lang="nl-NL" sz="2900" dirty="0"/>
              <a:t>De</a:t>
            </a:r>
            <a:r>
              <a:rPr lang="nl-NL" sz="2900" dirty="0">
                <a:effectLst/>
              </a:rPr>
              <a:t> zusters/dokters zijn zeer ambitieus. Zij  zelf komen met voorstellen. </a:t>
            </a:r>
            <a:r>
              <a:rPr lang="nl-NL" sz="2900" dirty="0"/>
              <a:t>We spreken hier van grote  </a:t>
            </a:r>
            <a:r>
              <a:rPr lang="nl-NL" sz="2900" b="1" u="sng" dirty="0">
                <a:effectLst/>
              </a:rPr>
              <a:t>intrinsieke motivatie</a:t>
            </a:r>
            <a:r>
              <a:rPr lang="nl-NL" sz="2900" dirty="0">
                <a:effectLst/>
              </a:rPr>
              <a:t>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503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962F1A1-8D88-BC12-6A72-93AC6A6F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44" y="231495"/>
            <a:ext cx="10713210" cy="115099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Werkingsbegroting: Budgetten voor </a:t>
            </a:r>
            <a:r>
              <a:rPr lang="nl-NL" b="1" u="sng" dirty="0"/>
              <a:t>reguliere projecten </a:t>
            </a:r>
            <a:r>
              <a:rPr lang="nl-NL" b="1" dirty="0"/>
              <a:t>van de zusters SIC voor 2024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765E95F8-F6F3-3689-D95C-7E529D669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36935"/>
              </p:ext>
            </p:extLst>
          </p:nvPr>
        </p:nvGraphicFramePr>
        <p:xfrm>
          <a:off x="1143000" y="1567543"/>
          <a:ext cx="9033192" cy="504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831">
                  <a:extLst>
                    <a:ext uri="{9D8B030D-6E8A-4147-A177-3AD203B41FA5}">
                      <a16:colId xmlns:a16="http://schemas.microsoft.com/office/drawing/2014/main" val="2225231682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1656380302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2354336228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54918228"/>
                    </a:ext>
                  </a:extLst>
                </a:gridCol>
              </a:tblGrid>
              <a:tr h="466740">
                <a:tc>
                  <a:txBody>
                    <a:bodyPr/>
                    <a:lstStyle/>
                    <a:p>
                      <a:r>
                        <a:rPr lang="nl-NL" b="1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opmerking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33891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Lycee Salongo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Bokoro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Vorming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725991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Groupe Tosalisana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Bokoro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Gezondheidszorg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26601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Jardin d’enfants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Vorming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637606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Ecole gardienne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Vorming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879353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Maris Stella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Vorming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6.000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189592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Saturnino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GHZ / Medicatie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7.500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915589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 err="1"/>
                        <a:t>Mamans</a:t>
                      </a:r>
                      <a:r>
                        <a:rPr lang="nl-NL" sz="1400" b="1" dirty="0"/>
                        <a:t> </a:t>
                      </a:r>
                      <a:r>
                        <a:rPr lang="nl-NL" sz="1400" b="1" dirty="0" err="1"/>
                        <a:t>Veuves</a:t>
                      </a:r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Kutu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Sociaal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405390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 err="1"/>
                        <a:t>Mamans</a:t>
                      </a:r>
                      <a:r>
                        <a:rPr lang="nl-NL" sz="1400" b="1" dirty="0"/>
                        <a:t> Foyer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Kutu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Sociaal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81832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Centre de sante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Mushie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GHZ / Medicatie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276398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Internet abonnement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ICT/communicatie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0328"/>
                  </a:ext>
                </a:extLst>
              </a:tr>
              <a:tr h="388281">
                <a:tc>
                  <a:txBody>
                    <a:bodyPr/>
                    <a:lstStyle/>
                    <a:p>
                      <a:r>
                        <a:rPr lang="nl-NL" sz="1400" b="1" dirty="0"/>
                        <a:t>Vorming zusters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Vorming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226277"/>
                  </a:ext>
                </a:extLst>
              </a:tr>
              <a:tr h="285217">
                <a:tc>
                  <a:txBody>
                    <a:bodyPr/>
                    <a:lstStyle/>
                    <a:p>
                      <a:r>
                        <a:rPr lang="nl-NL" sz="1400" b="1" dirty="0"/>
                        <a:t>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36.000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6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07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D4AA9C-3BAE-1341-03CC-D23ABEC3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nl-NL" sz="3600" b="1" dirty="0"/>
              <a:t>Werkingsbegroting: Budgetten 2024 voor projecten met </a:t>
            </a:r>
            <a:r>
              <a:rPr lang="nl-NL" sz="3600" b="1" u="sng" dirty="0"/>
              <a:t>andere organisaties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64EFEB91-D8F4-CE31-30A6-F76ED0CD3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72834"/>
              </p:ext>
            </p:extLst>
          </p:nvPr>
        </p:nvGraphicFramePr>
        <p:xfrm>
          <a:off x="1054611" y="2140085"/>
          <a:ext cx="9026938" cy="405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416">
                  <a:extLst>
                    <a:ext uri="{9D8B030D-6E8A-4147-A177-3AD203B41FA5}">
                      <a16:colId xmlns:a16="http://schemas.microsoft.com/office/drawing/2014/main" val="873982899"/>
                    </a:ext>
                  </a:extLst>
                </a:gridCol>
                <a:gridCol w="2064310">
                  <a:extLst>
                    <a:ext uri="{9D8B030D-6E8A-4147-A177-3AD203B41FA5}">
                      <a16:colId xmlns:a16="http://schemas.microsoft.com/office/drawing/2014/main" val="3752425952"/>
                    </a:ext>
                  </a:extLst>
                </a:gridCol>
                <a:gridCol w="2591306">
                  <a:extLst>
                    <a:ext uri="{9D8B030D-6E8A-4147-A177-3AD203B41FA5}">
                      <a16:colId xmlns:a16="http://schemas.microsoft.com/office/drawing/2014/main" val="1743931136"/>
                    </a:ext>
                  </a:extLst>
                </a:gridCol>
                <a:gridCol w="1998906">
                  <a:extLst>
                    <a:ext uri="{9D8B030D-6E8A-4147-A177-3AD203B41FA5}">
                      <a16:colId xmlns:a16="http://schemas.microsoft.com/office/drawing/2014/main" val="1715474057"/>
                    </a:ext>
                  </a:extLst>
                </a:gridCol>
              </a:tblGrid>
              <a:tr h="697200">
                <a:tc>
                  <a:txBody>
                    <a:bodyPr/>
                    <a:lstStyle/>
                    <a:p>
                      <a:r>
                        <a:rPr lang="nl-NL" sz="3100" b="1" dirty="0"/>
                        <a:t>naam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r>
                        <a:rPr lang="nl-NL" sz="3100" dirty="0"/>
                        <a:t>locatie 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r>
                        <a:rPr lang="nl-NL" sz="3100" dirty="0"/>
                        <a:t>opmerking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r>
                        <a:rPr lang="nl-NL" sz="3100" dirty="0"/>
                        <a:t>budget</a:t>
                      </a:r>
                    </a:p>
                  </a:txBody>
                  <a:tcPr marL="158454" marR="158454" marT="79227" marB="79227"/>
                </a:tc>
                <a:extLst>
                  <a:ext uri="{0D108BD9-81ED-4DB2-BD59-A6C34878D82A}">
                    <a16:rowId xmlns:a16="http://schemas.microsoft.com/office/drawing/2014/main" val="1536443261"/>
                  </a:ext>
                </a:extLst>
              </a:tr>
              <a:tr h="792273">
                <a:tc>
                  <a:txBody>
                    <a:bodyPr/>
                    <a:lstStyle/>
                    <a:p>
                      <a:endParaRPr lang="nl-NL" sz="3100" b="1" dirty="0"/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endParaRPr lang="nl-NL" sz="3100" dirty="0"/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endParaRPr lang="nl-NL" sz="3100" dirty="0"/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pPr algn="ctr"/>
                      <a:endParaRPr lang="nl-NL" sz="3100" dirty="0"/>
                    </a:p>
                  </a:txBody>
                  <a:tcPr marL="158454" marR="158454" marT="79227" marB="79227"/>
                </a:tc>
                <a:extLst>
                  <a:ext uri="{0D108BD9-81ED-4DB2-BD59-A6C34878D82A}">
                    <a16:rowId xmlns:a16="http://schemas.microsoft.com/office/drawing/2014/main" val="624833616"/>
                  </a:ext>
                </a:extLst>
              </a:tr>
              <a:tr h="697200">
                <a:tc>
                  <a:txBody>
                    <a:bodyPr/>
                    <a:lstStyle/>
                    <a:p>
                      <a:r>
                        <a:rPr lang="nl-NL" sz="3100" b="1" dirty="0"/>
                        <a:t>CMC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r>
                        <a:rPr lang="nl-NL" sz="3100" dirty="0"/>
                        <a:t>Bokoro 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r>
                        <a:rPr lang="nl-NL" sz="3100" dirty="0"/>
                        <a:t>Medicatie 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100" dirty="0"/>
                        <a:t>7.600</a:t>
                      </a:r>
                    </a:p>
                  </a:txBody>
                  <a:tcPr marL="158454" marR="158454" marT="79227" marB="79227"/>
                </a:tc>
                <a:extLst>
                  <a:ext uri="{0D108BD9-81ED-4DB2-BD59-A6C34878D82A}">
                    <a16:rowId xmlns:a16="http://schemas.microsoft.com/office/drawing/2014/main" val="372250107"/>
                  </a:ext>
                </a:extLst>
              </a:tr>
              <a:tr h="1172563">
                <a:tc>
                  <a:txBody>
                    <a:bodyPr/>
                    <a:lstStyle/>
                    <a:p>
                      <a:r>
                        <a:rPr lang="nl-NL" sz="3100" b="1" dirty="0"/>
                        <a:t>Centre de sante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r>
                        <a:rPr lang="nl-NL" sz="3100" dirty="0"/>
                        <a:t>Lukunga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r>
                        <a:rPr lang="nl-NL" sz="3100" dirty="0"/>
                        <a:t>Medicatie 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100" dirty="0"/>
                        <a:t>4.000</a:t>
                      </a:r>
                    </a:p>
                  </a:txBody>
                  <a:tcPr marL="158454" marR="158454" marT="79227" marB="79227"/>
                </a:tc>
                <a:extLst>
                  <a:ext uri="{0D108BD9-81ED-4DB2-BD59-A6C34878D82A}">
                    <a16:rowId xmlns:a16="http://schemas.microsoft.com/office/drawing/2014/main" val="2867404346"/>
                  </a:ext>
                </a:extLst>
              </a:tr>
              <a:tr h="697200">
                <a:tc>
                  <a:txBody>
                    <a:bodyPr/>
                    <a:lstStyle/>
                    <a:p>
                      <a:r>
                        <a:rPr lang="nl-NL" sz="3100" b="1" dirty="0"/>
                        <a:t>TOT</a:t>
                      </a:r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endParaRPr lang="nl-NL" sz="3100" b="1" dirty="0"/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endParaRPr lang="nl-NL" sz="3100" b="1" dirty="0"/>
                    </a:p>
                  </a:txBody>
                  <a:tcPr marL="158454" marR="158454" marT="79227" marB="792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100" b="1" dirty="0"/>
                        <a:t>11.600</a:t>
                      </a:r>
                    </a:p>
                  </a:txBody>
                  <a:tcPr marL="158454" marR="158454" marT="79227" marB="79227"/>
                </a:tc>
                <a:extLst>
                  <a:ext uri="{0D108BD9-81ED-4DB2-BD59-A6C34878D82A}">
                    <a16:rowId xmlns:a16="http://schemas.microsoft.com/office/drawing/2014/main" val="101130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88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5DE7F-5CC1-6251-5BD4-2EBE06EE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Ontwikkeling van een 4 jaren plan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78D18-49A3-76A4-8178-56949477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73587" cy="419548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We hebben samen de </a:t>
            </a:r>
            <a:r>
              <a:rPr lang="nl-NL" b="1" u="sng" dirty="0"/>
              <a:t>noden ter plekke ingeschat  </a:t>
            </a:r>
            <a:r>
              <a:rPr lang="nl-NL" dirty="0"/>
              <a:t>( Congoreis 2022) Het was duidelijk dat we </a:t>
            </a:r>
            <a:r>
              <a:rPr lang="nl-NL" sz="2000" dirty="0"/>
              <a:t>een </a:t>
            </a:r>
            <a:r>
              <a:rPr lang="nl-NL" sz="2000" b="1" i="1" u="sng" dirty="0"/>
              <a:t>extra inspanning</a:t>
            </a:r>
            <a:r>
              <a:rPr lang="nl-NL" sz="2000" dirty="0"/>
              <a:t>  moesten doen om de vele noden te verhelpen.  We </a:t>
            </a:r>
            <a:r>
              <a:rPr lang="nl-NL" dirty="0"/>
              <a:t>schatten</a:t>
            </a:r>
            <a:r>
              <a:rPr lang="nl-NL" sz="2000" dirty="0"/>
              <a:t> </a:t>
            </a:r>
            <a:r>
              <a:rPr lang="nl-NL" dirty="0"/>
              <a:t>deze extra inspanning in op </a:t>
            </a:r>
            <a:r>
              <a:rPr lang="nl-NL" sz="2000" dirty="0"/>
              <a:t>$</a:t>
            </a:r>
            <a:r>
              <a:rPr lang="nl-NL" sz="2000" b="1" u="sng" dirty="0"/>
              <a:t>143.600</a:t>
            </a:r>
            <a:r>
              <a:rPr lang="nl-NL" sz="2000" dirty="0"/>
              <a:t>.  Daarom opteerden we voor een </a:t>
            </a:r>
            <a:r>
              <a:rPr lang="nl-NL" sz="2000" b="1" u="sng" dirty="0"/>
              <a:t>vier-jaren plan</a:t>
            </a:r>
            <a:r>
              <a:rPr lang="nl-NL" sz="2000" dirty="0"/>
              <a:t>.</a:t>
            </a:r>
          </a:p>
          <a:p>
            <a:r>
              <a:rPr lang="nl-NL" dirty="0"/>
              <a:t>In overleg werd een </a:t>
            </a:r>
            <a:r>
              <a:rPr lang="nl-NL" b="1" u="sng" dirty="0"/>
              <a:t>4 jarenplan </a:t>
            </a:r>
            <a:r>
              <a:rPr lang="nl-NL" dirty="0"/>
              <a:t>ontwikkeld en werden er dus concrete bedragen toegewezen. </a:t>
            </a:r>
          </a:p>
          <a:p>
            <a:r>
              <a:rPr lang="nl-NL" sz="2000" dirty="0"/>
              <a:t>Gezien het zelf financierend karakter en de grote interesse van de zusters, investeerden we eerst in </a:t>
            </a:r>
            <a:r>
              <a:rPr lang="nl-NL" sz="2000" b="1" u="sng" dirty="0"/>
              <a:t>zonne-energie</a:t>
            </a:r>
            <a:r>
              <a:rPr lang="nl-NL" sz="2000" dirty="0"/>
              <a:t>. De werkingskosten dalen hiermee en komt er dus ruimte om zelf te investeren. (= </a:t>
            </a:r>
            <a:r>
              <a:rPr lang="nl-NL" sz="2000" dirty="0" err="1"/>
              <a:t>multiplicend</a:t>
            </a:r>
            <a:r>
              <a:rPr lang="nl-NL" sz="2000" dirty="0"/>
              <a:t> effect )</a:t>
            </a:r>
          </a:p>
          <a:p>
            <a:r>
              <a:rPr lang="nl-NL" sz="2000" dirty="0"/>
              <a:t>Verder is het de </a:t>
            </a:r>
            <a:r>
              <a:rPr lang="nl-NL" sz="2000" b="1" u="sng" dirty="0"/>
              <a:t>vrijheid/verantwoordelijkheid van de zusters SIC </a:t>
            </a:r>
            <a:r>
              <a:rPr lang="nl-NL" sz="2000" dirty="0"/>
              <a:t>om de  prioriteiten te bepalen. </a:t>
            </a:r>
          </a:p>
          <a:p>
            <a:r>
              <a:rPr lang="nl-NL" dirty="0"/>
              <a:t>We v</a:t>
            </a:r>
            <a:r>
              <a:rPr lang="nl-NL" sz="2000" dirty="0"/>
              <a:t>oorzien sinds 2023 ook een budget voor het </a:t>
            </a:r>
            <a:r>
              <a:rPr lang="nl-NL" sz="2000" b="1" u="sng" dirty="0"/>
              <a:t>onderhoud</a:t>
            </a:r>
            <a:r>
              <a:rPr lang="nl-NL" sz="2000" dirty="0"/>
              <a:t> van de installaties.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70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44D2603-B768-8E9F-7D1F-E1673844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321972"/>
            <a:ext cx="9520158" cy="734096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Inschatting noden:  centra medicaux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B1CD3204-66C4-F699-A2D8-F3D5D4468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13411"/>
              </p:ext>
            </p:extLst>
          </p:nvPr>
        </p:nvGraphicFramePr>
        <p:xfrm>
          <a:off x="1534696" y="1506828"/>
          <a:ext cx="8884310" cy="442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839">
                  <a:extLst>
                    <a:ext uri="{9D8B030D-6E8A-4147-A177-3AD203B41FA5}">
                      <a16:colId xmlns:a16="http://schemas.microsoft.com/office/drawing/2014/main" val="2932372744"/>
                    </a:ext>
                  </a:extLst>
                </a:gridCol>
                <a:gridCol w="2978546">
                  <a:extLst>
                    <a:ext uri="{9D8B030D-6E8A-4147-A177-3AD203B41FA5}">
                      <a16:colId xmlns:a16="http://schemas.microsoft.com/office/drawing/2014/main" val="2025081778"/>
                    </a:ext>
                  </a:extLst>
                </a:gridCol>
                <a:gridCol w="3045765">
                  <a:extLst>
                    <a:ext uri="{9D8B030D-6E8A-4147-A177-3AD203B41FA5}">
                      <a16:colId xmlns:a16="http://schemas.microsoft.com/office/drawing/2014/main" val="2051473653"/>
                    </a:ext>
                  </a:extLst>
                </a:gridCol>
                <a:gridCol w="1102160">
                  <a:extLst>
                    <a:ext uri="{9D8B030D-6E8A-4147-A177-3AD203B41FA5}">
                      <a16:colId xmlns:a16="http://schemas.microsoft.com/office/drawing/2014/main" val="28082240"/>
                    </a:ext>
                  </a:extLst>
                </a:gridCol>
              </a:tblGrid>
              <a:tr h="659347">
                <a:tc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Saturnino in Inongo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Saco in Muchie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TOT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632602953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r>
                        <a:rPr lang="nl-NL" b="1" dirty="0"/>
                        <a:t>Energie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Zonnepanelen   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Zonnepanelen   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10.000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17631203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/>
                        <a:t>Bouw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Extra kamers  7.000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7.000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3377530212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Bouw kineruimte  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operatiekamer 10.000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15.000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972482470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r>
                        <a:rPr lang="nl-NL" b="1" dirty="0"/>
                        <a:t>Uitrusting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Bevallingstafel 600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Autoclaaf  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600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492882990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Couveuse  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Couveuse  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1.000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4252638514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Autoclave  1.000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Aspiratietoestel  300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1.300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630289132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Labo apparatuur  2.000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2.000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494304170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Bedden/ matrassen  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Bedden/ matrassen  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10.000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3093332947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O2 concentrator  1.000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1.000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513068880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TOT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24.100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23.800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47.900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318382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56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34603-B139-7985-586D-A05BBF67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509286"/>
            <a:ext cx="9520158" cy="829658"/>
          </a:xfrm>
        </p:spPr>
        <p:txBody>
          <a:bodyPr>
            <a:normAutofit/>
          </a:bodyPr>
          <a:lstStyle/>
          <a:p>
            <a:r>
              <a:rPr lang="nl-NL" b="1" dirty="0"/>
              <a:t>Inschatting noden: onderwijs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4577794-59E3-A091-AC6B-16A0B2E18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130623"/>
              </p:ext>
            </p:extLst>
          </p:nvPr>
        </p:nvGraphicFramePr>
        <p:xfrm>
          <a:off x="923907" y="1504288"/>
          <a:ext cx="9765557" cy="4237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37">
                  <a:extLst>
                    <a:ext uri="{9D8B030D-6E8A-4147-A177-3AD203B41FA5}">
                      <a16:colId xmlns:a16="http://schemas.microsoft.com/office/drawing/2014/main" val="4006465472"/>
                    </a:ext>
                  </a:extLst>
                </a:gridCol>
                <a:gridCol w="1545342">
                  <a:extLst>
                    <a:ext uri="{9D8B030D-6E8A-4147-A177-3AD203B41FA5}">
                      <a16:colId xmlns:a16="http://schemas.microsoft.com/office/drawing/2014/main" val="1206659159"/>
                    </a:ext>
                  </a:extLst>
                </a:gridCol>
                <a:gridCol w="1607102">
                  <a:extLst>
                    <a:ext uri="{9D8B030D-6E8A-4147-A177-3AD203B41FA5}">
                      <a16:colId xmlns:a16="http://schemas.microsoft.com/office/drawing/2014/main" val="4020901896"/>
                    </a:ext>
                  </a:extLst>
                </a:gridCol>
                <a:gridCol w="1289088">
                  <a:extLst>
                    <a:ext uri="{9D8B030D-6E8A-4147-A177-3AD203B41FA5}">
                      <a16:colId xmlns:a16="http://schemas.microsoft.com/office/drawing/2014/main" val="139594591"/>
                    </a:ext>
                  </a:extLst>
                </a:gridCol>
                <a:gridCol w="1019430">
                  <a:extLst>
                    <a:ext uri="{9D8B030D-6E8A-4147-A177-3AD203B41FA5}">
                      <a16:colId xmlns:a16="http://schemas.microsoft.com/office/drawing/2014/main" val="1285483849"/>
                    </a:ext>
                  </a:extLst>
                </a:gridCol>
                <a:gridCol w="1115377">
                  <a:extLst>
                    <a:ext uri="{9D8B030D-6E8A-4147-A177-3AD203B41FA5}">
                      <a16:colId xmlns:a16="http://schemas.microsoft.com/office/drawing/2014/main" val="1307826695"/>
                    </a:ext>
                  </a:extLst>
                </a:gridCol>
                <a:gridCol w="1822981">
                  <a:extLst>
                    <a:ext uri="{9D8B030D-6E8A-4147-A177-3AD203B41FA5}">
                      <a16:colId xmlns:a16="http://schemas.microsoft.com/office/drawing/2014/main" val="3140165014"/>
                    </a:ext>
                  </a:extLst>
                </a:gridCol>
              </a:tblGrid>
              <a:tr h="621450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E.M. &amp; J.D. Inongo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Lycee Salongo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Noviciat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lycee Mushie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SIC Kutu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309587"/>
                  </a:ext>
                </a:extLst>
              </a:tr>
              <a:tr h="710228">
                <a:tc>
                  <a:txBody>
                    <a:bodyPr/>
                    <a:lstStyle/>
                    <a:p>
                      <a:r>
                        <a:rPr lang="nl-NL" b="1" dirty="0"/>
                        <a:t>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Zonne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Panelen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Zonne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Panelen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15.000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Zonne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panelen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6.000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Zonne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Panelen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29.000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12868"/>
                  </a:ext>
                </a:extLst>
              </a:tr>
              <a:tr h="711652">
                <a:tc>
                  <a:txBody>
                    <a:bodyPr/>
                    <a:lstStyle/>
                    <a:p>
                      <a:r>
                        <a:rPr lang="nl-NL" b="1" dirty="0"/>
                        <a:t>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Stomend water: pomp, leidingen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87471"/>
                  </a:ext>
                </a:extLst>
              </a:tr>
              <a:tr h="710228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Verven van klassen 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Bouw 4 extra klassen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11.000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61868"/>
                  </a:ext>
                </a:extLst>
              </a:tr>
              <a:tr h="519014">
                <a:tc>
                  <a:txBody>
                    <a:bodyPr/>
                    <a:lstStyle/>
                    <a:p>
                      <a:r>
                        <a:rPr lang="nl-NL" b="1" dirty="0"/>
                        <a:t>Uitrusting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Naaimachines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9185"/>
                  </a:ext>
                </a:extLst>
              </a:tr>
              <a:tr h="503078">
                <a:tc>
                  <a:txBody>
                    <a:bodyPr/>
                    <a:lstStyle/>
                    <a:p>
                      <a:r>
                        <a:rPr lang="nl-NL" b="1" dirty="0"/>
                        <a:t>I.T.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PC/Copier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PC/Copier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PC / Copier</a:t>
                      </a:r>
                    </a:p>
                    <a:p>
                      <a:r>
                        <a:rPr lang="nl-NL" sz="1400" dirty="0">
                          <a:solidFill>
                            <a:schemeClr val="bg1"/>
                          </a:solidFill>
                        </a:rPr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05079"/>
                  </a:ext>
                </a:extLst>
              </a:tr>
              <a:tr h="355114"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27.000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44.000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89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99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9558B-E9ED-3B08-B01E-E05417C5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4" y="804519"/>
            <a:ext cx="10844010" cy="708595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Inschatting noden: sociaal economische initiatieven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6A5083C-BBA6-5694-CD85-9454595EF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270995"/>
              </p:ext>
            </p:extLst>
          </p:nvPr>
        </p:nvGraphicFramePr>
        <p:xfrm>
          <a:off x="643944" y="1791268"/>
          <a:ext cx="10844011" cy="484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805">
                  <a:extLst>
                    <a:ext uri="{9D8B030D-6E8A-4147-A177-3AD203B41FA5}">
                      <a16:colId xmlns:a16="http://schemas.microsoft.com/office/drawing/2014/main" val="4018756189"/>
                    </a:ext>
                  </a:extLst>
                </a:gridCol>
                <a:gridCol w="1920325">
                  <a:extLst>
                    <a:ext uri="{9D8B030D-6E8A-4147-A177-3AD203B41FA5}">
                      <a16:colId xmlns:a16="http://schemas.microsoft.com/office/drawing/2014/main" val="1274825545"/>
                    </a:ext>
                  </a:extLst>
                </a:gridCol>
                <a:gridCol w="1647305">
                  <a:extLst>
                    <a:ext uri="{9D8B030D-6E8A-4147-A177-3AD203B41FA5}">
                      <a16:colId xmlns:a16="http://schemas.microsoft.com/office/drawing/2014/main" val="3692781229"/>
                    </a:ext>
                  </a:extLst>
                </a:gridCol>
                <a:gridCol w="1662556">
                  <a:extLst>
                    <a:ext uri="{9D8B030D-6E8A-4147-A177-3AD203B41FA5}">
                      <a16:colId xmlns:a16="http://schemas.microsoft.com/office/drawing/2014/main" val="3239369474"/>
                    </a:ext>
                  </a:extLst>
                </a:gridCol>
                <a:gridCol w="1540535">
                  <a:extLst>
                    <a:ext uri="{9D8B030D-6E8A-4147-A177-3AD203B41FA5}">
                      <a16:colId xmlns:a16="http://schemas.microsoft.com/office/drawing/2014/main" val="1697026622"/>
                    </a:ext>
                  </a:extLst>
                </a:gridCol>
                <a:gridCol w="1632052">
                  <a:extLst>
                    <a:ext uri="{9D8B030D-6E8A-4147-A177-3AD203B41FA5}">
                      <a16:colId xmlns:a16="http://schemas.microsoft.com/office/drawing/2014/main" val="1310132378"/>
                    </a:ext>
                  </a:extLst>
                </a:gridCol>
                <a:gridCol w="991433">
                  <a:extLst>
                    <a:ext uri="{9D8B030D-6E8A-4147-A177-3AD203B41FA5}">
                      <a16:colId xmlns:a16="http://schemas.microsoft.com/office/drawing/2014/main" val="3825663318"/>
                    </a:ext>
                  </a:extLst>
                </a:gridCol>
              </a:tblGrid>
              <a:tr h="426028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Maris Stella in Inongo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Tosalisana in Bokoro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M. Foyer</a:t>
                      </a:r>
                    </a:p>
                    <a:p>
                      <a:r>
                        <a:rPr lang="nl-NL" dirty="0"/>
                        <a:t>In Kutu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M. Veuves</a:t>
                      </a:r>
                    </a:p>
                    <a:p>
                      <a:r>
                        <a:rPr lang="nl-NL" dirty="0"/>
                        <a:t>In Kutu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 mannen</a:t>
                      </a:r>
                    </a:p>
                    <a:p>
                      <a:r>
                        <a:rPr lang="nl-NL" dirty="0"/>
                        <a:t>In Bokoro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/>
                        <a:t>TOT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1271660765"/>
                  </a:ext>
                </a:extLst>
              </a:tr>
              <a:tr h="493967">
                <a:tc>
                  <a:txBody>
                    <a:bodyPr/>
                    <a:lstStyle/>
                    <a:p>
                      <a:r>
                        <a:rPr lang="nl-NL" b="1" dirty="0"/>
                        <a:t>Energie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Zonne</a:t>
                      </a:r>
                    </a:p>
                    <a:p>
                      <a:r>
                        <a:rPr lang="nl-NL" sz="1400" dirty="0"/>
                        <a:t>panelen   5.000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5.000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065130006"/>
                  </a:ext>
                </a:extLst>
              </a:tr>
              <a:tr h="493967">
                <a:tc>
                  <a:txBody>
                    <a:bodyPr/>
                    <a:lstStyle/>
                    <a:p>
                      <a:r>
                        <a:rPr lang="nl-NL" b="1" dirty="0"/>
                        <a:t>iT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PC/Copier</a:t>
                      </a:r>
                    </a:p>
                    <a:p>
                      <a:r>
                        <a:rPr lang="nl-NL" sz="1400" dirty="0"/>
                        <a:t>1.000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271616334"/>
                  </a:ext>
                </a:extLst>
              </a:tr>
              <a:tr h="697366">
                <a:tc>
                  <a:txBody>
                    <a:bodyPr/>
                    <a:lstStyle/>
                    <a:p>
                      <a:r>
                        <a:rPr lang="nl-NL" b="1" dirty="0"/>
                        <a:t>Uitrusting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Naai/borduur machine</a:t>
                      </a:r>
                    </a:p>
                    <a:p>
                      <a:r>
                        <a:rPr lang="nl-NL" sz="1400" dirty="0"/>
                        <a:t>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Naai/ borduur machine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Naai machine</a:t>
                      </a:r>
                    </a:p>
                    <a:p>
                      <a:r>
                        <a:rPr lang="nl-NL" sz="1400" dirty="0"/>
                        <a:t>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Aankoop van lijkkisten</a:t>
                      </a:r>
                    </a:p>
                    <a:p>
                      <a:r>
                        <a:rPr lang="nl-NL" sz="1400" dirty="0"/>
                        <a:t>1000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Visgereed-</a:t>
                      </a:r>
                    </a:p>
                    <a:p>
                      <a:r>
                        <a:rPr lang="nl-NL" sz="1400" dirty="0"/>
                        <a:t>Schap</a:t>
                      </a:r>
                    </a:p>
                    <a:p>
                      <a:r>
                        <a:rPr lang="nl-NL" sz="1400" dirty="0"/>
                        <a:t>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3,000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3088544540"/>
                  </a:ext>
                </a:extLst>
              </a:tr>
              <a:tr h="493967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Frigo diepvries</a:t>
                      </a:r>
                    </a:p>
                    <a:p>
                      <a:r>
                        <a:rPr lang="nl-NL" sz="1400" dirty="0"/>
                        <a:t>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Wasmachine</a:t>
                      </a:r>
                    </a:p>
                    <a:p>
                      <a:r>
                        <a:rPr lang="nl-NL" sz="1400" dirty="0"/>
                        <a:t>1.000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Strijkijzers</a:t>
                      </a:r>
                    </a:p>
                    <a:p>
                      <a:r>
                        <a:rPr lang="nl-NL" sz="1400" dirty="0"/>
                        <a:t>200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1.700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996951361"/>
                  </a:ext>
                </a:extLst>
              </a:tr>
              <a:tr h="493967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Oven </a:t>
                      </a:r>
                    </a:p>
                    <a:p>
                      <a:r>
                        <a:rPr lang="nl-NL" sz="1400" dirty="0"/>
                        <a:t>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Bergkast</a:t>
                      </a:r>
                    </a:p>
                    <a:p>
                      <a:r>
                        <a:rPr lang="nl-NL" sz="1400" dirty="0"/>
                        <a:t>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1828028402"/>
                  </a:ext>
                </a:extLst>
              </a:tr>
              <a:tr h="493967"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Keukenkassen</a:t>
                      </a:r>
                    </a:p>
                    <a:p>
                      <a:r>
                        <a:rPr lang="nl-NL" sz="1400" dirty="0"/>
                        <a:t>1000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1.000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3424285824"/>
                  </a:ext>
                </a:extLst>
              </a:tr>
              <a:tr h="534443">
                <a:tc>
                  <a:txBody>
                    <a:bodyPr/>
                    <a:lstStyle/>
                    <a:p>
                      <a:r>
                        <a:rPr lang="nl-NL" b="1" dirty="0"/>
                        <a:t>Werking 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naaidraad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naaidraad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Inschrijvingsgeld school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endParaRPr lang="nl-NL" sz="1400" b="1" dirty="0"/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1388705960"/>
                  </a:ext>
                </a:extLst>
              </a:tr>
              <a:tr h="352766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TOT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8.500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1,200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1000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500</a:t>
                      </a:r>
                    </a:p>
                  </a:txBody>
                  <a:tcPr marL="91766" marR="917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/>
                        <a:t>12.700</a:t>
                      </a:r>
                    </a:p>
                  </a:txBody>
                  <a:tcPr marL="91766" marR="91766"/>
                </a:tc>
                <a:extLst>
                  <a:ext uri="{0D108BD9-81ED-4DB2-BD59-A6C34878D82A}">
                    <a16:rowId xmlns:a16="http://schemas.microsoft.com/office/drawing/2014/main" val="289025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155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{1B96A32A-1BB6-9A41-97D7-583ED41B185C}tf10001062</Template>
  <TotalTime>2255</TotalTime>
  <Words>1097</Words>
  <Application>Microsoft Macintosh PowerPoint</Application>
  <PresentationFormat>Breedbeeld</PresentationFormat>
  <Paragraphs>356</Paragraphs>
  <Slides>29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Ion</vt:lpstr>
      <vt:lpstr>Begroting  2024</vt:lpstr>
      <vt:lpstr>Samen werken in vriend schap </vt:lpstr>
      <vt:lpstr>Visie over die samenwerking </vt:lpstr>
      <vt:lpstr>Werkingsbegroting: Budgetten voor reguliere projecten van de zusters SIC voor 2024</vt:lpstr>
      <vt:lpstr>Werkingsbegroting: Budgetten 2024 voor projecten met andere organisaties</vt:lpstr>
      <vt:lpstr>Ontwikkeling van een 4 jaren plan </vt:lpstr>
      <vt:lpstr>Inschatting noden:  centra medicaux</vt:lpstr>
      <vt:lpstr>Inschatting noden: onderwijs</vt:lpstr>
      <vt:lpstr>Inschatting noden: sociaal economische initiatieven</vt:lpstr>
      <vt:lpstr>Inschatting noden: landbouw – veeteelt project(en)</vt:lpstr>
      <vt:lpstr>Autonomie: Prioriteiten in de 4-jaren begroting worden door de zusters bepaald</vt:lpstr>
      <vt:lpstr>Realisatie in het lopende 4 jaren plan </vt:lpstr>
      <vt:lpstr>Opvolging van het 4-jarenplan</vt:lpstr>
      <vt:lpstr>Realisaties in 2023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Realisaties in 2024</vt:lpstr>
      <vt:lpstr>Realisaties 2024:  NIEUWE VARKENSSTAL (2de) IN BOKORO</vt:lpstr>
      <vt:lpstr>PowerPoint-presentatie</vt:lpstr>
      <vt:lpstr>PowerPoint-presentatie</vt:lpstr>
      <vt:lpstr>NIEUW KINE LOKAAL  IN INONGO</vt:lpstr>
      <vt:lpstr>PowerPoint-presentatie</vt:lpstr>
      <vt:lpstr>Kine lokaal</vt:lpstr>
      <vt:lpstr>PowerPoint-presentatie</vt:lpstr>
      <vt:lpstr>Vier extra  ziekenhuiskamers  in INONGO</vt:lpstr>
      <vt:lpstr>  Betekenis van deze samenwerking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Begroting Lisanga</dc:title>
  <dc:creator>Manu Langerock</dc:creator>
  <cp:lastModifiedBy>Manu Langerock</cp:lastModifiedBy>
  <cp:revision>20</cp:revision>
  <dcterms:created xsi:type="dcterms:W3CDTF">2022-12-12T14:15:41Z</dcterms:created>
  <dcterms:modified xsi:type="dcterms:W3CDTF">2024-06-04T18:36:48Z</dcterms:modified>
</cp:coreProperties>
</file>