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36"/>
  </p:notesMasterIdLst>
  <p:sldIdLst>
    <p:sldId id="471" r:id="rId5"/>
    <p:sldId id="488" r:id="rId6"/>
    <p:sldId id="456" r:id="rId7"/>
    <p:sldId id="512" r:id="rId8"/>
    <p:sldId id="472" r:id="rId9"/>
    <p:sldId id="489" r:id="rId10"/>
    <p:sldId id="490" r:id="rId11"/>
    <p:sldId id="473" r:id="rId12"/>
    <p:sldId id="508" r:id="rId13"/>
    <p:sldId id="480" r:id="rId14"/>
    <p:sldId id="499" r:id="rId15"/>
    <p:sldId id="497" r:id="rId16"/>
    <p:sldId id="475" r:id="rId17"/>
    <p:sldId id="482" r:id="rId18"/>
    <p:sldId id="503" r:id="rId19"/>
    <p:sldId id="500" r:id="rId20"/>
    <p:sldId id="502" r:id="rId21"/>
    <p:sldId id="505" r:id="rId22"/>
    <p:sldId id="510" r:id="rId23"/>
    <p:sldId id="511" r:id="rId24"/>
    <p:sldId id="504" r:id="rId25"/>
    <p:sldId id="506" r:id="rId26"/>
    <p:sldId id="507" r:id="rId27"/>
    <p:sldId id="485" r:id="rId28"/>
    <p:sldId id="476" r:id="rId29"/>
    <p:sldId id="479" r:id="rId30"/>
    <p:sldId id="492" r:id="rId31"/>
    <p:sldId id="477" r:id="rId32"/>
    <p:sldId id="474" r:id="rId33"/>
    <p:sldId id="493" r:id="rId34"/>
    <p:sldId id="494" r:id="rId3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000000"/>
    <a:srgbClr val="C76361"/>
    <a:srgbClr val="9E3A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ABE64-A938-4496-87D1-E81F48F0C08A}" v="5" dt="2022-06-14T13:33:00.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4" autoAdjust="0"/>
  </p:normalViewPr>
  <p:slideViewPr>
    <p:cSldViewPr snapToGrid="0">
      <p:cViewPr varScale="1">
        <p:scale>
          <a:sx n="55" d="100"/>
          <a:sy n="55" d="100"/>
        </p:scale>
        <p:origin x="160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6"/>
            <a:ext cx="4263706" cy="7738690"/>
          </a:xfrm>
          <a:prstGeom prst="rect">
            <a:avLst/>
          </a:prstGeom>
        </p:spPr>
        <p:txBody>
          <a:bodyPr vert="horz" lIns="298190" tIns="149096" rIns="298190" bIns="149096" rtlCol="0"/>
          <a:lstStyle>
            <a:lvl1pPr algn="l">
              <a:defRPr sz="3900"/>
            </a:lvl1pPr>
          </a:lstStyle>
          <a:p>
            <a:endParaRPr lang="nl-BE"/>
          </a:p>
        </p:txBody>
      </p:sp>
      <p:sp>
        <p:nvSpPr>
          <p:cNvPr id="3" name="Tijdelijke aanduiding voor datum 2"/>
          <p:cNvSpPr>
            <a:spLocks noGrp="1"/>
          </p:cNvSpPr>
          <p:nvPr>
            <p:ph type="dt" idx="1"/>
          </p:nvPr>
        </p:nvSpPr>
        <p:spPr>
          <a:xfrm>
            <a:off x="5573339" y="6"/>
            <a:ext cx="4263706" cy="7738690"/>
          </a:xfrm>
          <a:prstGeom prst="rect">
            <a:avLst/>
          </a:prstGeom>
        </p:spPr>
        <p:txBody>
          <a:bodyPr vert="horz" lIns="298190" tIns="149096" rIns="298190" bIns="149096" rtlCol="0"/>
          <a:lstStyle>
            <a:lvl1pPr algn="r">
              <a:defRPr sz="3900"/>
            </a:lvl1pPr>
          </a:lstStyle>
          <a:p>
            <a:fld id="{CAECA43C-1DB1-4D3D-8CD9-2005464B327E}" type="datetimeFigureOut">
              <a:rPr lang="nl-BE" smtClean="0"/>
              <a:t>9/07/2024</a:t>
            </a:fld>
            <a:endParaRPr lang="nl-BE"/>
          </a:p>
        </p:txBody>
      </p:sp>
      <p:sp>
        <p:nvSpPr>
          <p:cNvPr id="4" name="Tijdelijke aanduiding voor dia-afbeelding 3"/>
          <p:cNvSpPr>
            <a:spLocks noGrp="1" noRot="1" noChangeAspect="1"/>
          </p:cNvSpPr>
          <p:nvPr>
            <p:ph type="sldImg" idx="2"/>
          </p:nvPr>
        </p:nvSpPr>
        <p:spPr>
          <a:xfrm>
            <a:off x="-29783088" y="19273838"/>
            <a:ext cx="69405501" cy="52055712"/>
          </a:xfrm>
          <a:prstGeom prst="rect">
            <a:avLst/>
          </a:prstGeom>
          <a:noFill/>
          <a:ln w="12700">
            <a:solidFill>
              <a:prstClr val="black"/>
            </a:solidFill>
          </a:ln>
        </p:spPr>
        <p:txBody>
          <a:bodyPr vert="horz" lIns="298190" tIns="149096" rIns="298190" bIns="149096" rtlCol="0" anchor="ctr"/>
          <a:lstStyle/>
          <a:p>
            <a:endParaRPr lang="nl-BE"/>
          </a:p>
        </p:txBody>
      </p:sp>
      <p:sp>
        <p:nvSpPr>
          <p:cNvPr id="5" name="Tijdelijke aanduiding voor notities 4"/>
          <p:cNvSpPr>
            <a:spLocks noGrp="1"/>
          </p:cNvSpPr>
          <p:nvPr>
            <p:ph type="body" sz="quarter" idx="3"/>
          </p:nvPr>
        </p:nvSpPr>
        <p:spPr>
          <a:xfrm>
            <a:off x="983932" y="74227099"/>
            <a:ext cx="7871456" cy="60731267"/>
          </a:xfrm>
          <a:prstGeom prst="rect">
            <a:avLst/>
          </a:prstGeom>
        </p:spPr>
        <p:txBody>
          <a:bodyPr vert="horz" lIns="298190" tIns="149096" rIns="298190" bIns="149096"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1" y="146499459"/>
            <a:ext cx="4263706" cy="7738679"/>
          </a:xfrm>
          <a:prstGeom prst="rect">
            <a:avLst/>
          </a:prstGeom>
        </p:spPr>
        <p:txBody>
          <a:bodyPr vert="horz" lIns="298190" tIns="149096" rIns="298190" bIns="149096" rtlCol="0" anchor="b"/>
          <a:lstStyle>
            <a:lvl1pPr algn="l">
              <a:defRPr sz="3900"/>
            </a:lvl1pPr>
          </a:lstStyle>
          <a:p>
            <a:endParaRPr lang="nl-BE"/>
          </a:p>
        </p:txBody>
      </p:sp>
      <p:sp>
        <p:nvSpPr>
          <p:cNvPr id="7" name="Tijdelijke aanduiding voor dianummer 6"/>
          <p:cNvSpPr>
            <a:spLocks noGrp="1"/>
          </p:cNvSpPr>
          <p:nvPr>
            <p:ph type="sldNum" sz="quarter" idx="5"/>
          </p:nvPr>
        </p:nvSpPr>
        <p:spPr>
          <a:xfrm>
            <a:off x="5573339" y="146499459"/>
            <a:ext cx="4263706" cy="7738679"/>
          </a:xfrm>
          <a:prstGeom prst="rect">
            <a:avLst/>
          </a:prstGeom>
        </p:spPr>
        <p:txBody>
          <a:bodyPr vert="horz" lIns="298190" tIns="149096" rIns="298190" bIns="149096" rtlCol="0" anchor="b"/>
          <a:lstStyle>
            <a:lvl1pPr algn="r">
              <a:defRPr sz="3900"/>
            </a:lvl1pPr>
          </a:lstStyle>
          <a:p>
            <a:fld id="{55F4551E-0B6B-4588-A9B1-FC302313107F}" type="slidenum">
              <a:rPr lang="nl-BE" smtClean="0"/>
              <a:t>‹nr.›</a:t>
            </a:fld>
            <a:endParaRPr lang="nl-BE"/>
          </a:p>
        </p:txBody>
      </p:sp>
    </p:spTree>
    <p:extLst>
      <p:ext uri="{BB962C8B-B14F-4D97-AF65-F5344CB8AC3E}">
        <p14:creationId xmlns:p14="http://schemas.microsoft.com/office/powerpoint/2010/main" val="1311067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C3D78-6459-F4C2-066C-1DB8D2D58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F00BE-DD75-3F73-A9A5-A7FEF5BB8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7B4D3-168F-FDFA-B526-A5D29D31E3B7}"/>
              </a:ext>
            </a:extLst>
          </p:cNvPr>
          <p:cNvSpPr>
            <a:spLocks noGrp="1"/>
          </p:cNvSpPr>
          <p:nvPr>
            <p:ph type="body" idx="1"/>
          </p:nvPr>
        </p:nvSpPr>
        <p:spPr/>
        <p:txBody>
          <a:bodyPr/>
          <a:lstStyle/>
          <a:p>
            <a:endParaRPr lang="nl-BE" dirty="0">
              <a:cs typeface="Calibri"/>
            </a:endParaRPr>
          </a:p>
        </p:txBody>
      </p:sp>
      <p:sp>
        <p:nvSpPr>
          <p:cNvPr id="4" name="Slide Number Placeholder 3">
            <a:extLst>
              <a:ext uri="{FF2B5EF4-FFF2-40B4-BE49-F238E27FC236}">
                <a16:creationId xmlns:a16="http://schemas.microsoft.com/office/drawing/2014/main" id="{F794D52E-3C03-81E3-00FD-52EB0891E397}"/>
              </a:ext>
            </a:extLst>
          </p:cNvPr>
          <p:cNvSpPr>
            <a:spLocks noGrp="1"/>
          </p:cNvSpPr>
          <p:nvPr>
            <p:ph type="sldNum" sz="quarter" idx="5"/>
          </p:nvPr>
        </p:nvSpPr>
        <p:spPr/>
        <p:txBody>
          <a:bodyPr/>
          <a:lstStyle/>
          <a:p>
            <a:fld id="{55F4551E-0B6B-4588-A9B1-FC302313107F}" type="slidenum">
              <a:rPr lang="nl-BE" smtClean="0"/>
              <a:t>3</a:t>
            </a:fld>
            <a:endParaRPr lang="nl-BE"/>
          </a:p>
        </p:txBody>
      </p:sp>
    </p:spTree>
    <p:extLst>
      <p:ext uri="{BB962C8B-B14F-4D97-AF65-F5344CB8AC3E}">
        <p14:creationId xmlns:p14="http://schemas.microsoft.com/office/powerpoint/2010/main" val="133379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C3D78-6459-F4C2-066C-1DB8D2D58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F00BE-DD75-3F73-A9A5-A7FEF5BB8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7B4D3-168F-FDFA-B526-A5D29D31E3B7}"/>
              </a:ext>
            </a:extLst>
          </p:cNvPr>
          <p:cNvSpPr>
            <a:spLocks noGrp="1"/>
          </p:cNvSpPr>
          <p:nvPr>
            <p:ph type="body" idx="1"/>
          </p:nvPr>
        </p:nvSpPr>
        <p:spPr/>
        <p:txBody>
          <a:bodyPr/>
          <a:lstStyle/>
          <a:p>
            <a:endParaRPr lang="nl-BE" dirty="0">
              <a:cs typeface="Calibri"/>
            </a:endParaRPr>
          </a:p>
        </p:txBody>
      </p:sp>
      <p:sp>
        <p:nvSpPr>
          <p:cNvPr id="4" name="Slide Number Placeholder 3">
            <a:extLst>
              <a:ext uri="{FF2B5EF4-FFF2-40B4-BE49-F238E27FC236}">
                <a16:creationId xmlns:a16="http://schemas.microsoft.com/office/drawing/2014/main" id="{F794D52E-3C03-81E3-00FD-52EB0891E397}"/>
              </a:ext>
            </a:extLst>
          </p:cNvPr>
          <p:cNvSpPr>
            <a:spLocks noGrp="1"/>
          </p:cNvSpPr>
          <p:nvPr>
            <p:ph type="sldNum" sz="quarter" idx="5"/>
          </p:nvPr>
        </p:nvSpPr>
        <p:spPr/>
        <p:txBody>
          <a:bodyPr/>
          <a:lstStyle/>
          <a:p>
            <a:fld id="{55F4551E-0B6B-4588-A9B1-FC302313107F}" type="slidenum">
              <a:rPr lang="nl-BE" smtClean="0"/>
              <a:t>4</a:t>
            </a:fld>
            <a:endParaRPr lang="nl-BE"/>
          </a:p>
        </p:txBody>
      </p:sp>
    </p:spTree>
    <p:extLst>
      <p:ext uri="{BB962C8B-B14F-4D97-AF65-F5344CB8AC3E}">
        <p14:creationId xmlns:p14="http://schemas.microsoft.com/office/powerpoint/2010/main" val="398617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NL" dirty="0"/>
              <a:t>1770-1831</a:t>
            </a:r>
          </a:p>
          <a:p>
            <a:r>
              <a:rPr lang="en-NL" dirty="0" err="1"/>
              <a:t>Afbeelding</a:t>
            </a:r>
            <a:r>
              <a:rPr lang="en-NL" dirty="0"/>
              <a:t>: Scribe </a:t>
            </a:r>
            <a:r>
              <a:rPr lang="en-NL" dirty="0" err="1"/>
              <a:t>eind</a:t>
            </a:r>
            <a:r>
              <a:rPr lang="en-NL" dirty="0"/>
              <a:t> 19de </a:t>
            </a:r>
            <a:r>
              <a:rPr lang="en-NL" dirty="0" err="1"/>
              <a:t>eeuw</a:t>
            </a:r>
            <a:r>
              <a:rPr lang="en-NL" dirty="0"/>
              <a:t>, West-Afrika</a:t>
            </a:r>
          </a:p>
          <a:p>
            <a:r>
              <a:rPr lang="en-NL" dirty="0" err="1"/>
              <a:t>Geschiedsschrijver</a:t>
            </a:r>
            <a:endParaRPr lang="nl-BE" dirty="0"/>
          </a:p>
        </p:txBody>
      </p:sp>
      <p:sp>
        <p:nvSpPr>
          <p:cNvPr id="4" name="Tijdelijke aanduiding voor dianummer 3"/>
          <p:cNvSpPr>
            <a:spLocks noGrp="1"/>
          </p:cNvSpPr>
          <p:nvPr>
            <p:ph type="sldNum" sz="quarter" idx="5"/>
          </p:nvPr>
        </p:nvSpPr>
        <p:spPr/>
        <p:txBody>
          <a:bodyPr/>
          <a:lstStyle/>
          <a:p>
            <a:fld id="{55F4551E-0B6B-4588-A9B1-FC302313107F}" type="slidenum">
              <a:rPr lang="nl-BE" smtClean="0"/>
              <a:t>10</a:t>
            </a:fld>
            <a:endParaRPr lang="nl-BE"/>
          </a:p>
        </p:txBody>
      </p:sp>
    </p:spTree>
    <p:extLst>
      <p:ext uri="{BB962C8B-B14F-4D97-AF65-F5344CB8AC3E}">
        <p14:creationId xmlns:p14="http://schemas.microsoft.com/office/powerpoint/2010/main" val="3210164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err="1">
                <a:solidFill>
                  <a:srgbClr val="474747"/>
                </a:solidFill>
                <a:effectLst/>
                <a:highlight>
                  <a:srgbClr val="FFFFFF"/>
                </a:highlight>
                <a:latin typeface="arial" panose="020B0604020202020204" pitchFamily="34" charset="0"/>
              </a:rPr>
              <a:t>Thagaste</a:t>
            </a:r>
            <a:r>
              <a:rPr lang="nl-BE" b="0" i="0" dirty="0">
                <a:solidFill>
                  <a:srgbClr val="474747"/>
                </a:solidFill>
                <a:effectLst/>
                <a:highlight>
                  <a:srgbClr val="FFFFFF"/>
                </a:highlight>
                <a:latin typeface="arial" panose="020B0604020202020204" pitchFamily="34" charset="0"/>
              </a:rPr>
              <a:t>, 13 november 354 – Hippo, 28 augustus 430</a:t>
            </a:r>
            <a:r>
              <a:rPr lang="en-NL" b="0" i="0" dirty="0">
                <a:solidFill>
                  <a:srgbClr val="474747"/>
                </a:solidFill>
                <a:effectLst/>
                <a:highlight>
                  <a:srgbClr val="FFFFFF"/>
                </a:highlight>
                <a:latin typeface="arial" panose="020B0604020202020204" pitchFamily="34" charset="0"/>
              </a:rPr>
              <a:t> </a:t>
            </a:r>
            <a:endParaRPr lang="nl-BE" dirty="0"/>
          </a:p>
        </p:txBody>
      </p:sp>
      <p:sp>
        <p:nvSpPr>
          <p:cNvPr id="4" name="Tijdelijke aanduiding voor dianummer 3"/>
          <p:cNvSpPr>
            <a:spLocks noGrp="1"/>
          </p:cNvSpPr>
          <p:nvPr>
            <p:ph type="sldNum" sz="quarter" idx="5"/>
          </p:nvPr>
        </p:nvSpPr>
        <p:spPr/>
        <p:txBody>
          <a:bodyPr/>
          <a:lstStyle/>
          <a:p>
            <a:fld id="{55F4551E-0B6B-4588-A9B1-FC302313107F}" type="slidenum">
              <a:rPr lang="nl-BE" smtClean="0"/>
              <a:t>17</a:t>
            </a:fld>
            <a:endParaRPr lang="nl-BE"/>
          </a:p>
        </p:txBody>
      </p:sp>
    </p:spTree>
    <p:extLst>
      <p:ext uri="{BB962C8B-B14F-4D97-AF65-F5344CB8AC3E}">
        <p14:creationId xmlns:p14="http://schemas.microsoft.com/office/powerpoint/2010/main" val="144636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NL" dirty="0" err="1"/>
              <a:t>Eerste</a:t>
            </a:r>
            <a:r>
              <a:rPr lang="en-NL" dirty="0"/>
              <a:t> </a:t>
            </a:r>
            <a:r>
              <a:rPr lang="en-NL" dirty="0" err="1"/>
              <a:t>scheutisten</a:t>
            </a:r>
            <a:r>
              <a:rPr lang="en-NL" dirty="0"/>
              <a:t> </a:t>
            </a:r>
            <a:r>
              <a:rPr lang="en-NL" dirty="0" err="1"/>
              <a:t>waren</a:t>
            </a:r>
            <a:r>
              <a:rPr lang="en-NL" dirty="0"/>
              <a:t> in 1888 </a:t>
            </a:r>
            <a:r>
              <a:rPr lang="en-NL" dirty="0" err="1"/>
              <a:t>aangekomen</a:t>
            </a:r>
            <a:r>
              <a:rPr lang="en-NL" dirty="0"/>
              <a:t> in Congo. </a:t>
            </a:r>
          </a:p>
          <a:p>
            <a:r>
              <a:rPr lang="en-NL" dirty="0" err="1"/>
              <a:t>Verwerving</a:t>
            </a:r>
            <a:r>
              <a:rPr lang="en-NL" dirty="0"/>
              <a:t> Kongo-</a:t>
            </a:r>
            <a:r>
              <a:rPr lang="en-NL" dirty="0" err="1"/>
              <a:t>Vrijstaat</a:t>
            </a:r>
            <a:r>
              <a:rPr lang="en-NL" dirty="0"/>
              <a:t> door Leopold II in 1884-1885. </a:t>
            </a:r>
          </a:p>
          <a:p>
            <a:r>
              <a:rPr lang="en-NL" dirty="0" err="1"/>
              <a:t>Daarna</a:t>
            </a:r>
            <a:r>
              <a:rPr lang="en-NL" dirty="0"/>
              <a:t>: minder </a:t>
            </a:r>
            <a:r>
              <a:rPr lang="en-NL" dirty="0" err="1"/>
              <a:t>enthousiasme</a:t>
            </a:r>
            <a:r>
              <a:rPr lang="en-NL" dirty="0"/>
              <a:t> tot het interbellum </a:t>
            </a:r>
            <a:r>
              <a:rPr lang="en-NL" dirty="0" err="1"/>
              <a:t>omdat</a:t>
            </a:r>
            <a:r>
              <a:rPr lang="en-NL" dirty="0"/>
              <a:t> de </a:t>
            </a:r>
            <a:r>
              <a:rPr lang="en-NL" dirty="0" err="1"/>
              <a:t>slaapziekte</a:t>
            </a:r>
            <a:r>
              <a:rPr lang="en-NL" dirty="0"/>
              <a:t> </a:t>
            </a:r>
            <a:r>
              <a:rPr lang="en-NL" dirty="0" err="1"/>
              <a:t>woekerde</a:t>
            </a:r>
            <a:r>
              <a:rPr lang="en-NL" dirty="0"/>
              <a:t> </a:t>
            </a:r>
            <a:r>
              <a:rPr lang="en-NL" dirty="0" err="1"/>
              <a:t>en</a:t>
            </a:r>
            <a:r>
              <a:rPr lang="en-NL" dirty="0"/>
              <a:t> er </a:t>
            </a:r>
            <a:r>
              <a:rPr lang="en-NL" dirty="0" err="1"/>
              <a:t>een</a:t>
            </a:r>
            <a:r>
              <a:rPr lang="en-NL" dirty="0"/>
              <a:t> </a:t>
            </a:r>
            <a:r>
              <a:rPr lang="en-NL" dirty="0" err="1"/>
              <a:t>internationale</a:t>
            </a:r>
            <a:r>
              <a:rPr lang="en-NL" dirty="0"/>
              <a:t> </a:t>
            </a:r>
            <a:r>
              <a:rPr lang="en-NL" dirty="0" err="1"/>
              <a:t>schandaalsfeer</a:t>
            </a:r>
            <a:r>
              <a:rPr lang="en-NL" dirty="0"/>
              <a:t> </a:t>
            </a:r>
            <a:r>
              <a:rPr lang="en-NL" dirty="0" err="1"/>
              <a:t>rond</a:t>
            </a:r>
            <a:r>
              <a:rPr lang="en-NL" dirty="0"/>
              <a:t> de </a:t>
            </a:r>
            <a:r>
              <a:rPr lang="en-NL" dirty="0" err="1"/>
              <a:t>rubberexploitatie</a:t>
            </a:r>
            <a:r>
              <a:rPr lang="en-NL" dirty="0"/>
              <a:t> was</a:t>
            </a:r>
          </a:p>
          <a:p>
            <a:r>
              <a:rPr lang="en-NL" dirty="0"/>
              <a:t>In interbellum: </a:t>
            </a:r>
            <a:r>
              <a:rPr lang="en-NL" dirty="0" err="1"/>
              <a:t>enthousiasme</a:t>
            </a:r>
            <a:r>
              <a:rPr lang="en-NL" dirty="0"/>
              <a:t> </a:t>
            </a:r>
            <a:r>
              <a:rPr lang="en-NL" dirty="0" err="1"/>
              <a:t>laaide</a:t>
            </a:r>
            <a:r>
              <a:rPr lang="en-NL" dirty="0"/>
              <a:t> weer op</a:t>
            </a:r>
          </a:p>
          <a:p>
            <a:r>
              <a:rPr lang="en-NL" dirty="0"/>
              <a:t>1908: </a:t>
            </a:r>
            <a:r>
              <a:rPr lang="en-NL" dirty="0" err="1"/>
              <a:t>officieel</a:t>
            </a:r>
            <a:r>
              <a:rPr lang="en-NL" dirty="0"/>
              <a:t> </a:t>
            </a:r>
            <a:r>
              <a:rPr lang="en-NL" dirty="0" err="1"/>
              <a:t>een</a:t>
            </a:r>
            <a:r>
              <a:rPr lang="en-NL" dirty="0"/>
              <a:t> </a:t>
            </a:r>
            <a:r>
              <a:rPr lang="en-NL" dirty="0" err="1"/>
              <a:t>Belgische</a:t>
            </a:r>
            <a:r>
              <a:rPr lang="en-NL" dirty="0"/>
              <a:t> </a:t>
            </a:r>
            <a:r>
              <a:rPr lang="en-NL" dirty="0" err="1"/>
              <a:t>kolonie</a:t>
            </a:r>
            <a:endParaRPr lang="en-NL" dirty="0"/>
          </a:p>
          <a:p>
            <a:r>
              <a:rPr lang="en-NL" dirty="0" err="1"/>
              <a:t>Rond</a:t>
            </a:r>
            <a:r>
              <a:rPr lang="en-NL" dirty="0"/>
              <a:t> 1940: 5000 </a:t>
            </a:r>
            <a:r>
              <a:rPr lang="en-NL" dirty="0" err="1"/>
              <a:t>Belgische</a:t>
            </a:r>
            <a:r>
              <a:rPr lang="en-NL" dirty="0"/>
              <a:t> </a:t>
            </a:r>
            <a:r>
              <a:rPr lang="en-NL" dirty="0" err="1"/>
              <a:t>missionarissen</a:t>
            </a:r>
            <a:r>
              <a:rPr lang="en-NL" dirty="0"/>
              <a:t> </a:t>
            </a:r>
            <a:r>
              <a:rPr lang="en-NL" dirty="0" err="1"/>
              <a:t>aanwezig</a:t>
            </a:r>
            <a:endParaRPr lang="nl-BE" dirty="0"/>
          </a:p>
        </p:txBody>
      </p:sp>
      <p:sp>
        <p:nvSpPr>
          <p:cNvPr id="4" name="Tijdelijke aanduiding voor dianummer 3"/>
          <p:cNvSpPr>
            <a:spLocks noGrp="1"/>
          </p:cNvSpPr>
          <p:nvPr>
            <p:ph type="sldNum" sz="quarter" idx="5"/>
          </p:nvPr>
        </p:nvSpPr>
        <p:spPr/>
        <p:txBody>
          <a:bodyPr/>
          <a:lstStyle/>
          <a:p>
            <a:fld id="{55F4551E-0B6B-4588-A9B1-FC302313107F}" type="slidenum">
              <a:rPr lang="nl-BE" smtClean="0"/>
              <a:t>18</a:t>
            </a:fld>
            <a:endParaRPr lang="nl-BE"/>
          </a:p>
        </p:txBody>
      </p:sp>
    </p:spTree>
    <p:extLst>
      <p:ext uri="{BB962C8B-B14F-4D97-AF65-F5344CB8AC3E}">
        <p14:creationId xmlns:p14="http://schemas.microsoft.com/office/powerpoint/2010/main" val="350937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NL" dirty="0" err="1"/>
              <a:t>Eerste</a:t>
            </a:r>
            <a:r>
              <a:rPr lang="en-NL" dirty="0"/>
              <a:t> </a:t>
            </a:r>
            <a:r>
              <a:rPr lang="en-NL" dirty="0" err="1"/>
              <a:t>scheutisten</a:t>
            </a:r>
            <a:r>
              <a:rPr lang="en-NL" dirty="0"/>
              <a:t> </a:t>
            </a:r>
            <a:r>
              <a:rPr lang="en-NL" dirty="0" err="1"/>
              <a:t>waren</a:t>
            </a:r>
            <a:r>
              <a:rPr lang="en-NL" dirty="0"/>
              <a:t> in 1888 </a:t>
            </a:r>
            <a:r>
              <a:rPr lang="en-NL" dirty="0" err="1"/>
              <a:t>aangekomen</a:t>
            </a:r>
            <a:r>
              <a:rPr lang="en-NL" dirty="0"/>
              <a:t> in Congo. </a:t>
            </a:r>
          </a:p>
          <a:p>
            <a:r>
              <a:rPr lang="en-NL" dirty="0" err="1"/>
              <a:t>Verwerving</a:t>
            </a:r>
            <a:r>
              <a:rPr lang="en-NL" dirty="0"/>
              <a:t> Kongo-</a:t>
            </a:r>
            <a:r>
              <a:rPr lang="en-NL" dirty="0" err="1"/>
              <a:t>Vrijstaat</a:t>
            </a:r>
            <a:r>
              <a:rPr lang="en-NL" dirty="0"/>
              <a:t> door Leopold II in 1884-1885. </a:t>
            </a:r>
          </a:p>
          <a:p>
            <a:r>
              <a:rPr lang="en-NL" dirty="0" err="1"/>
              <a:t>Daarna</a:t>
            </a:r>
            <a:r>
              <a:rPr lang="en-NL" dirty="0"/>
              <a:t>: minder </a:t>
            </a:r>
            <a:r>
              <a:rPr lang="en-NL" dirty="0" err="1"/>
              <a:t>enthousiasme</a:t>
            </a:r>
            <a:r>
              <a:rPr lang="en-NL" dirty="0"/>
              <a:t> tot het interbellum </a:t>
            </a:r>
            <a:r>
              <a:rPr lang="en-NL" dirty="0" err="1"/>
              <a:t>omdat</a:t>
            </a:r>
            <a:r>
              <a:rPr lang="en-NL" dirty="0"/>
              <a:t> de </a:t>
            </a:r>
            <a:r>
              <a:rPr lang="en-NL" dirty="0" err="1"/>
              <a:t>slaapziekte</a:t>
            </a:r>
            <a:r>
              <a:rPr lang="en-NL" dirty="0"/>
              <a:t> </a:t>
            </a:r>
            <a:r>
              <a:rPr lang="en-NL" dirty="0" err="1"/>
              <a:t>woekerde</a:t>
            </a:r>
            <a:r>
              <a:rPr lang="en-NL" dirty="0"/>
              <a:t> </a:t>
            </a:r>
            <a:r>
              <a:rPr lang="en-NL" dirty="0" err="1"/>
              <a:t>en</a:t>
            </a:r>
            <a:r>
              <a:rPr lang="en-NL" dirty="0"/>
              <a:t> er </a:t>
            </a:r>
            <a:r>
              <a:rPr lang="en-NL" dirty="0" err="1"/>
              <a:t>een</a:t>
            </a:r>
            <a:r>
              <a:rPr lang="en-NL" dirty="0"/>
              <a:t> </a:t>
            </a:r>
            <a:r>
              <a:rPr lang="en-NL" dirty="0" err="1"/>
              <a:t>internationale</a:t>
            </a:r>
            <a:r>
              <a:rPr lang="en-NL" dirty="0"/>
              <a:t> </a:t>
            </a:r>
            <a:r>
              <a:rPr lang="en-NL" dirty="0" err="1"/>
              <a:t>schandaalsfeer</a:t>
            </a:r>
            <a:r>
              <a:rPr lang="en-NL" dirty="0"/>
              <a:t> </a:t>
            </a:r>
            <a:r>
              <a:rPr lang="en-NL" dirty="0" err="1"/>
              <a:t>rond</a:t>
            </a:r>
            <a:r>
              <a:rPr lang="en-NL" dirty="0"/>
              <a:t> de </a:t>
            </a:r>
            <a:r>
              <a:rPr lang="en-NL" dirty="0" err="1"/>
              <a:t>rubberexploitatie</a:t>
            </a:r>
            <a:r>
              <a:rPr lang="en-NL" dirty="0"/>
              <a:t> was</a:t>
            </a:r>
          </a:p>
          <a:p>
            <a:r>
              <a:rPr lang="en-NL" dirty="0"/>
              <a:t>In interbellum: </a:t>
            </a:r>
            <a:r>
              <a:rPr lang="en-NL" dirty="0" err="1"/>
              <a:t>enthousiasme</a:t>
            </a:r>
            <a:r>
              <a:rPr lang="en-NL" dirty="0"/>
              <a:t> </a:t>
            </a:r>
            <a:r>
              <a:rPr lang="en-NL" dirty="0" err="1"/>
              <a:t>laaide</a:t>
            </a:r>
            <a:r>
              <a:rPr lang="en-NL" dirty="0"/>
              <a:t> weer op</a:t>
            </a:r>
          </a:p>
          <a:p>
            <a:r>
              <a:rPr lang="en-NL" dirty="0"/>
              <a:t>1908: </a:t>
            </a:r>
            <a:r>
              <a:rPr lang="en-NL" dirty="0" err="1"/>
              <a:t>officieel</a:t>
            </a:r>
            <a:r>
              <a:rPr lang="en-NL" dirty="0"/>
              <a:t> </a:t>
            </a:r>
            <a:r>
              <a:rPr lang="en-NL" dirty="0" err="1"/>
              <a:t>een</a:t>
            </a:r>
            <a:r>
              <a:rPr lang="en-NL" dirty="0"/>
              <a:t> </a:t>
            </a:r>
            <a:r>
              <a:rPr lang="en-NL" dirty="0" err="1"/>
              <a:t>Belgische</a:t>
            </a:r>
            <a:r>
              <a:rPr lang="en-NL" dirty="0"/>
              <a:t> </a:t>
            </a:r>
            <a:r>
              <a:rPr lang="en-NL" dirty="0" err="1"/>
              <a:t>kolonie</a:t>
            </a:r>
            <a:endParaRPr lang="en-NL" dirty="0"/>
          </a:p>
          <a:p>
            <a:r>
              <a:rPr lang="en-NL" dirty="0" err="1"/>
              <a:t>Rond</a:t>
            </a:r>
            <a:r>
              <a:rPr lang="en-NL" dirty="0"/>
              <a:t> 1940: 5000 </a:t>
            </a:r>
            <a:r>
              <a:rPr lang="en-NL" dirty="0" err="1"/>
              <a:t>Belgische</a:t>
            </a:r>
            <a:r>
              <a:rPr lang="en-NL" dirty="0"/>
              <a:t> </a:t>
            </a:r>
            <a:r>
              <a:rPr lang="en-NL" dirty="0" err="1"/>
              <a:t>missionarissen</a:t>
            </a:r>
            <a:r>
              <a:rPr lang="en-NL" dirty="0"/>
              <a:t> </a:t>
            </a:r>
            <a:r>
              <a:rPr lang="en-NL" dirty="0" err="1"/>
              <a:t>aanwezig</a:t>
            </a:r>
            <a:endParaRPr lang="nl-BE" dirty="0"/>
          </a:p>
        </p:txBody>
      </p:sp>
      <p:sp>
        <p:nvSpPr>
          <p:cNvPr id="4" name="Tijdelijke aanduiding voor dianummer 3"/>
          <p:cNvSpPr>
            <a:spLocks noGrp="1"/>
          </p:cNvSpPr>
          <p:nvPr>
            <p:ph type="sldNum" sz="quarter" idx="5"/>
          </p:nvPr>
        </p:nvSpPr>
        <p:spPr/>
        <p:txBody>
          <a:bodyPr/>
          <a:lstStyle/>
          <a:p>
            <a:fld id="{55F4551E-0B6B-4588-A9B1-FC302313107F}" type="slidenum">
              <a:rPr lang="nl-BE" smtClean="0"/>
              <a:t>19</a:t>
            </a:fld>
            <a:endParaRPr lang="nl-BE"/>
          </a:p>
        </p:txBody>
      </p:sp>
    </p:spTree>
    <p:extLst>
      <p:ext uri="{BB962C8B-B14F-4D97-AF65-F5344CB8AC3E}">
        <p14:creationId xmlns:p14="http://schemas.microsoft.com/office/powerpoint/2010/main" val="228710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NL" dirty="0" err="1"/>
              <a:t>Eerste</a:t>
            </a:r>
            <a:r>
              <a:rPr lang="en-NL" dirty="0"/>
              <a:t> </a:t>
            </a:r>
            <a:r>
              <a:rPr lang="en-NL" dirty="0" err="1"/>
              <a:t>scheutisten</a:t>
            </a:r>
            <a:r>
              <a:rPr lang="en-NL" dirty="0"/>
              <a:t> </a:t>
            </a:r>
            <a:r>
              <a:rPr lang="en-NL" dirty="0" err="1"/>
              <a:t>waren</a:t>
            </a:r>
            <a:r>
              <a:rPr lang="en-NL" dirty="0"/>
              <a:t> in 1888 </a:t>
            </a:r>
            <a:r>
              <a:rPr lang="en-NL" dirty="0" err="1"/>
              <a:t>aangekomen</a:t>
            </a:r>
            <a:r>
              <a:rPr lang="en-NL" dirty="0"/>
              <a:t> in Congo. </a:t>
            </a:r>
          </a:p>
          <a:p>
            <a:r>
              <a:rPr lang="en-NL" dirty="0" err="1"/>
              <a:t>Verwerving</a:t>
            </a:r>
            <a:r>
              <a:rPr lang="en-NL" dirty="0"/>
              <a:t> Kongo-</a:t>
            </a:r>
            <a:r>
              <a:rPr lang="en-NL" dirty="0" err="1"/>
              <a:t>Vrijstaat</a:t>
            </a:r>
            <a:r>
              <a:rPr lang="en-NL" dirty="0"/>
              <a:t> door Leopold II in 1884-1885. </a:t>
            </a:r>
          </a:p>
          <a:p>
            <a:r>
              <a:rPr lang="en-NL" dirty="0" err="1"/>
              <a:t>Daarna</a:t>
            </a:r>
            <a:r>
              <a:rPr lang="en-NL" dirty="0"/>
              <a:t>: minder </a:t>
            </a:r>
            <a:r>
              <a:rPr lang="en-NL" dirty="0" err="1"/>
              <a:t>enthousiasme</a:t>
            </a:r>
            <a:r>
              <a:rPr lang="en-NL" dirty="0"/>
              <a:t> tot het interbellum </a:t>
            </a:r>
            <a:r>
              <a:rPr lang="en-NL" dirty="0" err="1"/>
              <a:t>omdat</a:t>
            </a:r>
            <a:r>
              <a:rPr lang="en-NL" dirty="0"/>
              <a:t> de </a:t>
            </a:r>
            <a:r>
              <a:rPr lang="en-NL" dirty="0" err="1"/>
              <a:t>slaapziekte</a:t>
            </a:r>
            <a:r>
              <a:rPr lang="en-NL" dirty="0"/>
              <a:t> </a:t>
            </a:r>
            <a:r>
              <a:rPr lang="en-NL" dirty="0" err="1"/>
              <a:t>woekerde</a:t>
            </a:r>
            <a:r>
              <a:rPr lang="en-NL" dirty="0"/>
              <a:t> </a:t>
            </a:r>
            <a:r>
              <a:rPr lang="en-NL" dirty="0" err="1"/>
              <a:t>en</a:t>
            </a:r>
            <a:r>
              <a:rPr lang="en-NL" dirty="0"/>
              <a:t> er </a:t>
            </a:r>
            <a:r>
              <a:rPr lang="en-NL" dirty="0" err="1"/>
              <a:t>een</a:t>
            </a:r>
            <a:r>
              <a:rPr lang="en-NL" dirty="0"/>
              <a:t> </a:t>
            </a:r>
            <a:r>
              <a:rPr lang="en-NL" dirty="0" err="1"/>
              <a:t>internationale</a:t>
            </a:r>
            <a:r>
              <a:rPr lang="en-NL" dirty="0"/>
              <a:t> </a:t>
            </a:r>
            <a:r>
              <a:rPr lang="en-NL" dirty="0" err="1"/>
              <a:t>schandaalsfeer</a:t>
            </a:r>
            <a:r>
              <a:rPr lang="en-NL" dirty="0"/>
              <a:t> </a:t>
            </a:r>
            <a:r>
              <a:rPr lang="en-NL" dirty="0" err="1"/>
              <a:t>rond</a:t>
            </a:r>
            <a:r>
              <a:rPr lang="en-NL" dirty="0"/>
              <a:t> de </a:t>
            </a:r>
            <a:r>
              <a:rPr lang="en-NL" dirty="0" err="1"/>
              <a:t>rubberexploitatie</a:t>
            </a:r>
            <a:r>
              <a:rPr lang="en-NL" dirty="0"/>
              <a:t> was</a:t>
            </a:r>
          </a:p>
          <a:p>
            <a:r>
              <a:rPr lang="en-NL" dirty="0"/>
              <a:t>In interbellum: </a:t>
            </a:r>
            <a:r>
              <a:rPr lang="en-NL" dirty="0" err="1"/>
              <a:t>enthousiasme</a:t>
            </a:r>
            <a:r>
              <a:rPr lang="en-NL" dirty="0"/>
              <a:t> </a:t>
            </a:r>
            <a:r>
              <a:rPr lang="en-NL" dirty="0" err="1"/>
              <a:t>laaide</a:t>
            </a:r>
            <a:r>
              <a:rPr lang="en-NL" dirty="0"/>
              <a:t> weer op</a:t>
            </a:r>
          </a:p>
          <a:p>
            <a:r>
              <a:rPr lang="en-NL" dirty="0"/>
              <a:t>1908: </a:t>
            </a:r>
            <a:r>
              <a:rPr lang="en-NL" dirty="0" err="1"/>
              <a:t>officieel</a:t>
            </a:r>
            <a:r>
              <a:rPr lang="en-NL" dirty="0"/>
              <a:t> </a:t>
            </a:r>
            <a:r>
              <a:rPr lang="en-NL" dirty="0" err="1"/>
              <a:t>een</a:t>
            </a:r>
            <a:r>
              <a:rPr lang="en-NL" dirty="0"/>
              <a:t> </a:t>
            </a:r>
            <a:r>
              <a:rPr lang="en-NL" dirty="0" err="1"/>
              <a:t>Belgische</a:t>
            </a:r>
            <a:r>
              <a:rPr lang="en-NL" dirty="0"/>
              <a:t> </a:t>
            </a:r>
            <a:r>
              <a:rPr lang="en-NL" dirty="0" err="1"/>
              <a:t>kolonie</a:t>
            </a:r>
            <a:endParaRPr lang="en-NL" dirty="0"/>
          </a:p>
          <a:p>
            <a:endParaRPr lang="en-NL" dirty="0"/>
          </a:p>
          <a:p>
            <a:r>
              <a:rPr lang="en-NL" dirty="0"/>
              <a:t>Foto is </a:t>
            </a:r>
            <a:r>
              <a:rPr lang="en-NL" dirty="0" err="1"/>
              <a:t>genomen</a:t>
            </a:r>
            <a:r>
              <a:rPr lang="en-NL" dirty="0"/>
              <a:t> in 1985 met </a:t>
            </a:r>
            <a:r>
              <a:rPr lang="en-NL" dirty="0" err="1"/>
              <a:t>drie</a:t>
            </a:r>
            <a:r>
              <a:rPr lang="en-NL" dirty="0"/>
              <a:t> </a:t>
            </a:r>
            <a:r>
              <a:rPr lang="en-NL" dirty="0" err="1"/>
              <a:t>Zaïrese</a:t>
            </a:r>
            <a:r>
              <a:rPr lang="en-NL" dirty="0"/>
              <a:t> </a:t>
            </a:r>
            <a:r>
              <a:rPr lang="en-NL" dirty="0" err="1"/>
              <a:t>verplegers</a:t>
            </a:r>
            <a:r>
              <a:rPr lang="en-NL" dirty="0"/>
              <a:t> in de </a:t>
            </a:r>
            <a:r>
              <a:rPr lang="en-NL" dirty="0" err="1"/>
              <a:t>operatiezaal</a:t>
            </a:r>
            <a:r>
              <a:rPr lang="en-NL" dirty="0"/>
              <a:t> van het hospital in </a:t>
            </a:r>
            <a:r>
              <a:rPr lang="en-NL" dirty="0" err="1"/>
              <a:t>Bokoro</a:t>
            </a:r>
            <a:r>
              <a:rPr lang="en-NL" dirty="0"/>
              <a:t>, </a:t>
            </a:r>
            <a:r>
              <a:rPr lang="en-NL" dirty="0" err="1"/>
              <a:t>Zuster</a:t>
            </a:r>
            <a:r>
              <a:rPr lang="en-NL" dirty="0"/>
              <a:t> </a:t>
            </a:r>
            <a:r>
              <a:rPr lang="en-NL" dirty="0" err="1"/>
              <a:t>Lieve</a:t>
            </a:r>
            <a:r>
              <a:rPr lang="en-NL" dirty="0"/>
              <a:t> </a:t>
            </a:r>
            <a:r>
              <a:rPr lang="en-NL" dirty="0" err="1"/>
              <a:t>Vandesande</a:t>
            </a:r>
            <a:endParaRPr lang="en-NL" dirty="0"/>
          </a:p>
          <a:p>
            <a:r>
              <a:rPr lang="en-NL" dirty="0" err="1"/>
              <a:t>Rond</a:t>
            </a:r>
            <a:r>
              <a:rPr lang="en-NL" dirty="0"/>
              <a:t> 1940: 5000 </a:t>
            </a:r>
            <a:r>
              <a:rPr lang="en-NL" dirty="0" err="1"/>
              <a:t>Belgische</a:t>
            </a:r>
            <a:r>
              <a:rPr lang="en-NL" dirty="0"/>
              <a:t> </a:t>
            </a:r>
            <a:r>
              <a:rPr lang="en-NL" dirty="0" err="1"/>
              <a:t>missionarissen</a:t>
            </a:r>
            <a:r>
              <a:rPr lang="en-NL" dirty="0"/>
              <a:t> </a:t>
            </a:r>
            <a:r>
              <a:rPr lang="en-NL" dirty="0" err="1"/>
              <a:t>aanwezig</a:t>
            </a:r>
            <a:endParaRPr lang="nl-BE" dirty="0"/>
          </a:p>
        </p:txBody>
      </p:sp>
      <p:sp>
        <p:nvSpPr>
          <p:cNvPr id="4" name="Tijdelijke aanduiding voor dianummer 3"/>
          <p:cNvSpPr>
            <a:spLocks noGrp="1"/>
          </p:cNvSpPr>
          <p:nvPr>
            <p:ph type="sldNum" sz="quarter" idx="5"/>
          </p:nvPr>
        </p:nvSpPr>
        <p:spPr/>
        <p:txBody>
          <a:bodyPr/>
          <a:lstStyle/>
          <a:p>
            <a:fld id="{55F4551E-0B6B-4588-A9B1-FC302313107F}" type="slidenum">
              <a:rPr lang="nl-BE" smtClean="0"/>
              <a:t>20</a:t>
            </a:fld>
            <a:endParaRPr lang="nl-BE"/>
          </a:p>
        </p:txBody>
      </p:sp>
    </p:spTree>
    <p:extLst>
      <p:ext uri="{BB962C8B-B14F-4D97-AF65-F5344CB8AC3E}">
        <p14:creationId xmlns:p14="http://schemas.microsoft.com/office/powerpoint/2010/main" val="2398352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err="1"/>
              <a:t>Aartsbisschop</a:t>
            </a:r>
            <a:r>
              <a:rPr lang="en-NL" dirty="0"/>
              <a:t> </a:t>
            </a:r>
            <a:r>
              <a:rPr lang="nl-BE" b="0" i="0" dirty="0" err="1">
                <a:effectLst/>
                <a:highlight>
                  <a:srgbClr val="FFFFFF"/>
                </a:highlight>
                <a:latin typeface="Linux Libertine"/>
              </a:rPr>
              <a:t>Fridolin</a:t>
            </a:r>
            <a:r>
              <a:rPr lang="nl-BE" b="0" i="0" dirty="0">
                <a:effectLst/>
                <a:highlight>
                  <a:srgbClr val="FFFFFF"/>
                </a:highlight>
                <a:latin typeface="Linux Libertine"/>
              </a:rPr>
              <a:t> </a:t>
            </a:r>
            <a:r>
              <a:rPr lang="nl-BE" b="0" i="0" dirty="0" err="1">
                <a:effectLst/>
                <a:highlight>
                  <a:srgbClr val="FFFFFF"/>
                </a:highlight>
                <a:latin typeface="Linux Libertine"/>
              </a:rPr>
              <a:t>Ambongo</a:t>
            </a:r>
            <a:r>
              <a:rPr lang="nl-BE" b="0" i="0" dirty="0">
                <a:effectLst/>
                <a:highlight>
                  <a:srgbClr val="FFFFFF"/>
                </a:highlight>
                <a:latin typeface="Linux Libertine"/>
              </a:rPr>
              <a:t> </a:t>
            </a:r>
            <a:r>
              <a:rPr lang="nl-BE" b="0" i="0" dirty="0" err="1">
                <a:effectLst/>
                <a:highlight>
                  <a:srgbClr val="FFFFFF"/>
                </a:highlight>
                <a:latin typeface="Linux Libertine"/>
              </a:rPr>
              <a:t>Besungu</a:t>
            </a:r>
            <a:endParaRPr lang="nl-BE" b="0" i="0" dirty="0">
              <a:effectLst/>
              <a:highlight>
                <a:srgbClr val="FFFFFF"/>
              </a:highlight>
              <a:latin typeface="Linux Libertine"/>
            </a:endParaRPr>
          </a:p>
          <a:p>
            <a:endParaRPr lang="nl-BE" dirty="0"/>
          </a:p>
        </p:txBody>
      </p:sp>
      <p:sp>
        <p:nvSpPr>
          <p:cNvPr id="4" name="Tijdelijke aanduiding voor dianummer 3"/>
          <p:cNvSpPr>
            <a:spLocks noGrp="1"/>
          </p:cNvSpPr>
          <p:nvPr>
            <p:ph type="sldNum" sz="quarter" idx="5"/>
          </p:nvPr>
        </p:nvSpPr>
        <p:spPr/>
        <p:txBody>
          <a:bodyPr/>
          <a:lstStyle/>
          <a:p>
            <a:fld id="{55F4551E-0B6B-4588-A9B1-FC302313107F}" type="slidenum">
              <a:rPr lang="nl-BE" smtClean="0"/>
              <a:t>21</a:t>
            </a:fld>
            <a:endParaRPr lang="nl-BE"/>
          </a:p>
        </p:txBody>
      </p:sp>
    </p:spTree>
    <p:extLst>
      <p:ext uri="{BB962C8B-B14F-4D97-AF65-F5344CB8AC3E}">
        <p14:creationId xmlns:p14="http://schemas.microsoft.com/office/powerpoint/2010/main" val="3965007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descr="ZorgSaam-PPT-Titel.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1"/>
            <a:ext cx="4971728" cy="5832928"/>
          </a:xfrm>
        </p:spPr>
        <p:txBody>
          <a:bodyPr anchor="ctr"/>
          <a:lstStyle>
            <a:lvl1pPr algn="l">
              <a:defRPr b="1">
                <a:solidFill>
                  <a:schemeClr val="bg1"/>
                </a:solidFill>
              </a:defRPr>
            </a:lvl1pPr>
          </a:lstStyle>
          <a:p>
            <a:r>
              <a:rPr lang="nl-BE"/>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9ABBF-046A-B34E-97AD-939E71580FA7}" type="datetimeFigureOut">
              <a:rPr lang="en-US" smtClean="0"/>
              <a:pPr/>
              <a:t>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B549ABBF-046A-B34E-97AD-939E71580FA7}"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B549ABBF-046A-B34E-97AD-939E71580FA7}"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B549ABBF-046A-B34E-97AD-939E71580FA7}"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B549ABBF-046A-B34E-97AD-939E71580FA7}"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ZorgSaam-PPT-Subtitel1.jpg"/>
          <p:cNvPicPr>
            <a:picLocks noChangeAspect="1"/>
          </p:cNvPicPr>
          <p:nvPr userDrawn="1"/>
        </p:nvPicPr>
        <p:blipFill>
          <a:blip r:embed="rId2"/>
          <a:stretch>
            <a:fillRect/>
          </a:stretch>
        </p:blipFill>
        <p:spPr>
          <a:xfrm>
            <a:off x="0" y="0"/>
            <a:ext cx="9144001" cy="6858000"/>
          </a:xfrm>
          <a:prstGeom prst="rect">
            <a:avLst/>
          </a:prstGeom>
        </p:spPr>
      </p:pic>
      <p:sp>
        <p:nvSpPr>
          <p:cNvPr id="2" name="Title 1"/>
          <p:cNvSpPr>
            <a:spLocks noGrp="1"/>
          </p:cNvSpPr>
          <p:nvPr>
            <p:ph type="ctrTitle"/>
          </p:nvPr>
        </p:nvSpPr>
        <p:spPr>
          <a:xfrm>
            <a:off x="685800" y="1"/>
            <a:ext cx="7772400" cy="3428999"/>
          </a:xfrm>
        </p:spPr>
        <p:txBody>
          <a:bodyPr anchor="b"/>
          <a:lstStyle>
            <a:lvl1pPr algn="l">
              <a:defRPr b="1">
                <a:solidFill>
                  <a:schemeClr val="bg1"/>
                </a:solidFill>
              </a:defRPr>
            </a:lvl1pPr>
          </a:lstStyle>
          <a:p>
            <a:r>
              <a:rPr lang="nl-BE"/>
              <a:t>Click to edit Master title style</a:t>
            </a:r>
            <a:endParaRPr lang="en-US"/>
          </a:p>
        </p:txBody>
      </p:sp>
      <p:sp>
        <p:nvSpPr>
          <p:cNvPr id="3" name="Subtitle 2"/>
          <p:cNvSpPr>
            <a:spLocks noGrp="1"/>
          </p:cNvSpPr>
          <p:nvPr>
            <p:ph type="subTitle" idx="1"/>
          </p:nvPr>
        </p:nvSpPr>
        <p:spPr>
          <a:xfrm>
            <a:off x="685800" y="3628462"/>
            <a:ext cx="4971728" cy="3229538"/>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ZorgSaam-PPT-Subtitel2.jpg"/>
          <p:cNvPicPr>
            <a:picLocks noChangeAspect="1"/>
          </p:cNvPicPr>
          <p:nvPr userDrawn="1"/>
        </p:nvPicPr>
        <p:blipFill>
          <a:blip r:embed="rId2"/>
          <a:stretch>
            <a:fillRect/>
          </a:stretch>
        </p:blipFill>
        <p:spPr>
          <a:xfrm>
            <a:off x="0" y="1"/>
            <a:ext cx="9144001" cy="6858000"/>
          </a:xfrm>
          <a:prstGeom prst="rect">
            <a:avLst/>
          </a:prstGeom>
        </p:spPr>
      </p:pic>
      <p:sp>
        <p:nvSpPr>
          <p:cNvPr id="2" name="Title 1"/>
          <p:cNvSpPr>
            <a:spLocks noGrp="1"/>
          </p:cNvSpPr>
          <p:nvPr>
            <p:ph type="ctrTitle"/>
          </p:nvPr>
        </p:nvSpPr>
        <p:spPr>
          <a:xfrm>
            <a:off x="685800" y="1"/>
            <a:ext cx="7772400" cy="3428999"/>
          </a:xfrm>
        </p:spPr>
        <p:txBody>
          <a:bodyPr anchor="b"/>
          <a:lstStyle>
            <a:lvl1pPr algn="l">
              <a:defRPr b="1">
                <a:solidFill>
                  <a:schemeClr val="bg1"/>
                </a:solidFill>
              </a:defRPr>
            </a:lvl1pPr>
          </a:lstStyle>
          <a:p>
            <a:r>
              <a:rPr lang="nl-BE"/>
              <a:t>Click to edit Master title style</a:t>
            </a:r>
            <a:endParaRPr lang="en-US"/>
          </a:p>
        </p:txBody>
      </p:sp>
      <p:sp>
        <p:nvSpPr>
          <p:cNvPr id="3" name="Subtitle 2"/>
          <p:cNvSpPr>
            <a:spLocks noGrp="1"/>
          </p:cNvSpPr>
          <p:nvPr>
            <p:ph type="subTitle" idx="1"/>
          </p:nvPr>
        </p:nvSpPr>
        <p:spPr>
          <a:xfrm>
            <a:off x="685800" y="3628462"/>
            <a:ext cx="4971728" cy="3229538"/>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descr="ZorgSaam-PPT-Subtitel3.jpg"/>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ctrTitle"/>
          </p:nvPr>
        </p:nvSpPr>
        <p:spPr>
          <a:xfrm>
            <a:off x="685800" y="1"/>
            <a:ext cx="7772400" cy="3428999"/>
          </a:xfrm>
        </p:spPr>
        <p:txBody>
          <a:bodyPr anchor="b"/>
          <a:lstStyle>
            <a:lvl1pPr algn="l">
              <a:defRPr b="1">
                <a:solidFill>
                  <a:schemeClr val="bg1"/>
                </a:solidFill>
              </a:defRPr>
            </a:lvl1pPr>
          </a:lstStyle>
          <a:p>
            <a:r>
              <a:rPr lang="nl-BE"/>
              <a:t>Click to edit Master title style</a:t>
            </a:r>
            <a:endParaRPr lang="en-US"/>
          </a:p>
        </p:txBody>
      </p:sp>
      <p:sp>
        <p:nvSpPr>
          <p:cNvPr id="3" name="Subtitle 2"/>
          <p:cNvSpPr>
            <a:spLocks noGrp="1"/>
          </p:cNvSpPr>
          <p:nvPr>
            <p:ph type="subTitle" idx="1"/>
          </p:nvPr>
        </p:nvSpPr>
        <p:spPr>
          <a:xfrm>
            <a:off x="685800" y="3628462"/>
            <a:ext cx="4971728" cy="3229538"/>
          </a:xfrm>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B549ABBF-046A-B34E-97AD-939E71580FA7}"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p:cNvSpPr>
            <a:spLocks noGrp="1"/>
          </p:cNvSpPr>
          <p:nvPr>
            <p:ph type="dt" sz="half" idx="10"/>
          </p:nvPr>
        </p:nvSpPr>
        <p:spPr/>
        <p:txBody>
          <a:bodyPr/>
          <a:lstStyle/>
          <a:p>
            <a:fld id="{B549ABBF-046A-B34E-97AD-939E71580FA7}"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4"/>
          <p:cNvSpPr>
            <a:spLocks noGrp="1"/>
          </p:cNvSpPr>
          <p:nvPr>
            <p:ph type="dt" sz="half" idx="10"/>
          </p:nvPr>
        </p:nvSpPr>
        <p:spPr/>
        <p:txBody>
          <a:bodyPr/>
          <a:lstStyle/>
          <a:p>
            <a:fld id="{B549ABBF-046A-B34E-97AD-939E71580FA7}"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B549ABBF-046A-B34E-97AD-939E71580FA7}" type="datetimeFigureOut">
              <a:rPr lang="en-US" smtClean="0"/>
              <a:pPr/>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p:cNvSpPr>
            <a:spLocks noGrp="1"/>
          </p:cNvSpPr>
          <p:nvPr>
            <p:ph type="dt" sz="half" idx="10"/>
          </p:nvPr>
        </p:nvSpPr>
        <p:spPr/>
        <p:txBody>
          <a:bodyPr/>
          <a:lstStyle/>
          <a:p>
            <a:fld id="{B549ABBF-046A-B34E-97AD-939E71580FA7}" type="datetimeFigureOut">
              <a:rPr lang="en-US" smtClean="0"/>
              <a:pPr/>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ZorgSaam-PPT-Contentpagina.jpg"/>
          <p:cNvPicPr>
            <a:picLocks noChangeAspect="1"/>
          </p:cNvPicPr>
          <p:nvPr userDrawn="1"/>
        </p:nvPicPr>
        <p:blipFill>
          <a:blip r:embed="rId16"/>
          <a:stretch>
            <a:fillRect/>
          </a:stretch>
        </p:blipFill>
        <p:spPr>
          <a:xfrm>
            <a:off x="0" y="-1"/>
            <a:ext cx="9144000" cy="685800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2"/>
          </p:nvPr>
        </p:nvSpPr>
        <p:spPr>
          <a:xfrm>
            <a:off x="86080" y="6438820"/>
            <a:ext cx="2133600" cy="365125"/>
          </a:xfrm>
          <a:prstGeom prst="rect">
            <a:avLst/>
          </a:prstGeom>
        </p:spPr>
        <p:txBody>
          <a:bodyPr vert="horz" lIns="91440" tIns="45720" rIns="91440" bIns="45720" rtlCol="0" anchor="ctr"/>
          <a:lstStyle>
            <a:lvl1pPr algn="l">
              <a:defRPr sz="1000">
                <a:solidFill>
                  <a:schemeClr val="bg2"/>
                </a:solidFill>
              </a:defRPr>
            </a:lvl1pPr>
          </a:lstStyle>
          <a:p>
            <a:fld id="{B549ABBF-046A-B34E-97AD-939E71580FA7}" type="datetimeFigureOut">
              <a:rPr lang="en-US" smtClean="0"/>
              <a:pPr/>
              <a:t>7/9/2024</a:t>
            </a:fld>
            <a:endParaRPr lang="en-US"/>
          </a:p>
        </p:txBody>
      </p:sp>
      <p:sp>
        <p:nvSpPr>
          <p:cNvPr id="5" name="Footer Placeholder 4"/>
          <p:cNvSpPr>
            <a:spLocks noGrp="1"/>
          </p:cNvSpPr>
          <p:nvPr>
            <p:ph type="ftr" sz="quarter" idx="3"/>
          </p:nvPr>
        </p:nvSpPr>
        <p:spPr>
          <a:xfrm>
            <a:off x="3124200" y="6438820"/>
            <a:ext cx="2895600" cy="365125"/>
          </a:xfrm>
          <a:prstGeom prst="rect">
            <a:avLst/>
          </a:prstGeom>
        </p:spPr>
        <p:txBody>
          <a:bodyPr vert="horz" lIns="91440" tIns="45720" rIns="91440" bIns="45720" rtlCol="0" anchor="ctr"/>
          <a:lstStyle>
            <a:lvl1pPr algn="ctr">
              <a:defRPr sz="1000">
                <a:solidFill>
                  <a:schemeClr val="bg2"/>
                </a:solidFill>
              </a:defRPr>
            </a:lvl1pPr>
          </a:lstStyle>
          <a:p>
            <a:endParaRPr lang="en-US"/>
          </a:p>
        </p:txBody>
      </p:sp>
      <p:sp>
        <p:nvSpPr>
          <p:cNvPr id="6" name="Slide Number Placeholder 5"/>
          <p:cNvSpPr>
            <a:spLocks noGrp="1"/>
          </p:cNvSpPr>
          <p:nvPr>
            <p:ph type="sldNum" sz="quarter" idx="4"/>
          </p:nvPr>
        </p:nvSpPr>
        <p:spPr>
          <a:xfrm>
            <a:off x="8518587" y="6438820"/>
            <a:ext cx="547575" cy="365125"/>
          </a:xfrm>
          <a:prstGeom prst="rect">
            <a:avLst/>
          </a:prstGeom>
        </p:spPr>
        <p:txBody>
          <a:bodyPr vert="horz" lIns="91440" tIns="45720" rIns="91440" bIns="45720" rtlCol="0" anchor="ctr"/>
          <a:lstStyle>
            <a:lvl1pPr algn="r">
              <a:defRPr sz="1000">
                <a:solidFill>
                  <a:schemeClr val="bg2"/>
                </a:solidFill>
              </a:defRPr>
            </a:lvl1pPr>
          </a:lstStyle>
          <a:p>
            <a:fld id="{21BBA990-BC89-ED49-9396-534689EE8668}"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9" r:id="rId2"/>
    <p:sldLayoutId id="2147483675" r:id="rId3"/>
    <p:sldLayoutId id="2147483676"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8DFemg94ufU"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1EB30-C7E4-8EBF-8717-99211FA50A9C}"/>
              </a:ext>
            </a:extLst>
          </p:cNvPr>
          <p:cNvSpPr>
            <a:spLocks noGrp="1"/>
          </p:cNvSpPr>
          <p:nvPr>
            <p:ph type="ctrTitle"/>
          </p:nvPr>
        </p:nvSpPr>
        <p:spPr/>
        <p:txBody>
          <a:bodyPr/>
          <a:lstStyle/>
          <a:p>
            <a:r>
              <a:rPr lang="en-NL" dirty="0" err="1"/>
              <a:t>Lisanga</a:t>
            </a:r>
            <a:r>
              <a:rPr lang="en-NL" dirty="0"/>
              <a:t>: </a:t>
            </a:r>
            <a:r>
              <a:rPr lang="en-NL" dirty="0" err="1"/>
              <a:t>een</a:t>
            </a:r>
            <a:r>
              <a:rPr lang="en-NL" dirty="0"/>
              <a:t> </a:t>
            </a:r>
            <a:r>
              <a:rPr lang="en-NL" dirty="0" err="1"/>
              <a:t>postkoloniaal</a:t>
            </a:r>
            <a:r>
              <a:rPr lang="en-NL" dirty="0"/>
              <a:t> </a:t>
            </a:r>
            <a:r>
              <a:rPr lang="en-NL" dirty="0" err="1"/>
              <a:t>perspectief</a:t>
            </a:r>
            <a:br>
              <a:rPr lang="en-NL" dirty="0"/>
            </a:br>
            <a:br>
              <a:rPr lang="en-NL" dirty="0"/>
            </a:br>
            <a:r>
              <a:rPr lang="en-NL" dirty="0"/>
              <a:t>5 </a:t>
            </a:r>
            <a:r>
              <a:rPr lang="en-NL" dirty="0" err="1"/>
              <a:t>juni</a:t>
            </a:r>
            <a:r>
              <a:rPr lang="en-NL" dirty="0"/>
              <a:t> 2024</a:t>
            </a:r>
            <a:endParaRPr lang="nl-BE" dirty="0"/>
          </a:p>
        </p:txBody>
      </p:sp>
    </p:spTree>
    <p:extLst>
      <p:ext uri="{BB962C8B-B14F-4D97-AF65-F5344CB8AC3E}">
        <p14:creationId xmlns:p14="http://schemas.microsoft.com/office/powerpoint/2010/main" val="1437464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10D00-F8A6-991F-7869-9993DD52A24A}"/>
              </a:ext>
            </a:extLst>
          </p:cNvPr>
          <p:cNvSpPr>
            <a:spLocks noGrp="1"/>
          </p:cNvSpPr>
          <p:nvPr>
            <p:ph type="title"/>
          </p:nvPr>
        </p:nvSpPr>
        <p:spPr>
          <a:xfrm>
            <a:off x="457200" y="274638"/>
            <a:ext cx="8229600" cy="1143000"/>
          </a:xfrm>
        </p:spPr>
        <p:txBody>
          <a:bodyPr anchor="ctr">
            <a:normAutofit fontScale="90000"/>
          </a:bodyPr>
          <a:lstStyle/>
          <a:p>
            <a:r>
              <a:rPr lang="en-NL" dirty="0" err="1"/>
              <a:t>Onze</a:t>
            </a:r>
            <a:r>
              <a:rPr lang="en-NL" dirty="0"/>
              <a:t> </a:t>
            </a:r>
            <a:r>
              <a:rPr lang="en-NL" dirty="0" err="1"/>
              <a:t>erfenis</a:t>
            </a:r>
            <a:r>
              <a:rPr lang="en-NL" dirty="0"/>
              <a:t> </a:t>
            </a:r>
            <a:r>
              <a:rPr lang="en-NL" dirty="0" err="1"/>
              <a:t>onder</a:t>
            </a:r>
            <a:r>
              <a:rPr lang="en-NL" dirty="0"/>
              <a:t> </a:t>
            </a:r>
            <a:r>
              <a:rPr lang="en-NL" dirty="0" err="1"/>
              <a:t>ogen</a:t>
            </a:r>
            <a:r>
              <a:rPr lang="en-NL" dirty="0"/>
              <a:t> </a:t>
            </a:r>
            <a:r>
              <a:rPr lang="en-NL" dirty="0" err="1"/>
              <a:t>zien</a:t>
            </a:r>
            <a:r>
              <a:rPr lang="en-NL" dirty="0"/>
              <a:t>: </a:t>
            </a:r>
            <a:r>
              <a:rPr lang="en-NL" dirty="0" err="1"/>
              <a:t>Westerse</a:t>
            </a:r>
            <a:r>
              <a:rPr lang="en-NL" dirty="0"/>
              <a:t> </a:t>
            </a:r>
            <a:r>
              <a:rPr lang="en-NL" dirty="0" err="1"/>
              <a:t>filosofie</a:t>
            </a:r>
            <a:r>
              <a:rPr lang="en-NL" dirty="0"/>
              <a:t> (Hegel)</a:t>
            </a:r>
            <a:endParaRPr lang="nl-BE" dirty="0"/>
          </a:p>
        </p:txBody>
      </p:sp>
      <p:pic>
        <p:nvPicPr>
          <p:cNvPr id="6" name="Tijdelijke aanduiding voor inhoud 5" descr="Afbeelding met kleding, persoon, zwart-wit, Menselijk gezicht&#10;&#10;Automatisch gegenereerde beschrijving">
            <a:extLst>
              <a:ext uri="{FF2B5EF4-FFF2-40B4-BE49-F238E27FC236}">
                <a16:creationId xmlns:a16="http://schemas.microsoft.com/office/drawing/2014/main" id="{C30FE033-4DA2-3612-5A60-E1521AA6E107}"/>
              </a:ext>
            </a:extLst>
          </p:cNvPr>
          <p:cNvPicPr>
            <a:picLocks noGrp="1" noChangeAspect="1"/>
          </p:cNvPicPr>
          <p:nvPr>
            <p:ph sz="half" idx="1"/>
          </p:nvPr>
        </p:nvPicPr>
        <p:blipFill rotWithShape="1">
          <a:blip r:embed="rId3"/>
          <a:srcRect r="19021" b="-2"/>
          <a:stretch/>
        </p:blipFill>
        <p:spPr>
          <a:xfrm>
            <a:off x="457200" y="1600200"/>
            <a:ext cx="4038600" cy="4525963"/>
          </a:xfrm>
          <a:noFill/>
        </p:spPr>
      </p:pic>
      <p:sp>
        <p:nvSpPr>
          <p:cNvPr id="3" name="Tijdelijke aanduiding voor inhoud 2">
            <a:extLst>
              <a:ext uri="{FF2B5EF4-FFF2-40B4-BE49-F238E27FC236}">
                <a16:creationId xmlns:a16="http://schemas.microsoft.com/office/drawing/2014/main" id="{25E7E713-76B9-B4B7-3D96-FD93A59C18A1}"/>
              </a:ext>
            </a:extLst>
          </p:cNvPr>
          <p:cNvSpPr>
            <a:spLocks noGrp="1"/>
          </p:cNvSpPr>
          <p:nvPr>
            <p:ph sz="half" idx="2"/>
          </p:nvPr>
        </p:nvSpPr>
        <p:spPr>
          <a:xfrm>
            <a:off x="4648200" y="1600200"/>
            <a:ext cx="4038600" cy="4525963"/>
          </a:xfrm>
        </p:spPr>
        <p:txBody>
          <a:bodyPr>
            <a:normAutofit/>
          </a:bodyPr>
          <a:lstStyle/>
          <a:p>
            <a:pPr>
              <a:lnSpc>
                <a:spcPct val="90000"/>
              </a:lnSpc>
              <a:buFontTx/>
              <a:buChar char="-"/>
            </a:pPr>
            <a:r>
              <a:rPr lang="en-NL" sz="2400" b="0" i="0" dirty="0" err="1">
                <a:effectLst/>
                <a:highlight>
                  <a:srgbClr val="FFFFFF"/>
                </a:highlight>
              </a:rPr>
              <a:t>Vóór</a:t>
            </a:r>
            <a:r>
              <a:rPr lang="en-NL" sz="2400" b="0" i="0" dirty="0">
                <a:effectLst/>
                <a:highlight>
                  <a:srgbClr val="FFFFFF"/>
                </a:highlight>
              </a:rPr>
              <a:t> </a:t>
            </a:r>
            <a:r>
              <a:rPr lang="en-NL" sz="2400" b="0" i="0" dirty="0" err="1">
                <a:effectLst/>
                <a:highlight>
                  <a:srgbClr val="FFFFFF"/>
                </a:highlight>
              </a:rPr>
              <a:t>slavernij</a:t>
            </a:r>
            <a:r>
              <a:rPr lang="en-NL" sz="2400" b="0" i="0" dirty="0">
                <a:effectLst/>
                <a:highlight>
                  <a:srgbClr val="FFFFFF"/>
                </a:highlight>
              </a:rPr>
              <a:t> was Afrika </a:t>
            </a:r>
            <a:r>
              <a:rPr lang="en-NL" sz="2400" b="0" i="0" dirty="0" err="1">
                <a:effectLst/>
                <a:highlight>
                  <a:srgbClr val="FFFFFF"/>
                </a:highlight>
              </a:rPr>
              <a:t>niet</a:t>
            </a:r>
            <a:r>
              <a:rPr lang="en-NL" sz="2400" b="0" i="0" dirty="0">
                <a:effectLst/>
                <a:highlight>
                  <a:srgbClr val="FFFFFF"/>
                </a:highlight>
              </a:rPr>
              <a:t> </a:t>
            </a:r>
            <a:r>
              <a:rPr lang="en-NL" sz="2400" b="0" i="0" dirty="0" err="1">
                <a:effectLst/>
                <a:highlight>
                  <a:srgbClr val="FFFFFF"/>
                </a:highlight>
              </a:rPr>
              <a:t>verbonden</a:t>
            </a:r>
            <a:r>
              <a:rPr lang="en-NL" sz="2400" b="0" i="0" dirty="0">
                <a:effectLst/>
                <a:highlight>
                  <a:srgbClr val="FFFFFF"/>
                </a:highlight>
              </a:rPr>
              <a:t> met de </a:t>
            </a:r>
            <a:r>
              <a:rPr lang="en-NL" sz="2400" b="0" i="0" dirty="0" err="1">
                <a:effectLst/>
                <a:highlight>
                  <a:srgbClr val="FFFFFF"/>
                </a:highlight>
              </a:rPr>
              <a:t>wereldgeschiedenis</a:t>
            </a:r>
            <a:endParaRPr lang="en-NL" sz="2400" b="0" i="0" dirty="0">
              <a:effectLst/>
              <a:highlight>
                <a:srgbClr val="FFFFFF"/>
              </a:highlight>
            </a:endParaRPr>
          </a:p>
          <a:p>
            <a:pPr>
              <a:lnSpc>
                <a:spcPct val="90000"/>
              </a:lnSpc>
              <a:buFontTx/>
              <a:buChar char="-"/>
            </a:pPr>
            <a:r>
              <a:rPr lang="en-NL" sz="2400" b="0" i="0" dirty="0" err="1">
                <a:effectLst/>
                <a:highlight>
                  <a:srgbClr val="FFFFFF"/>
                </a:highlight>
              </a:rPr>
              <a:t>Echte</a:t>
            </a:r>
            <a:r>
              <a:rPr lang="en-NL" sz="2400" b="0" i="0" dirty="0">
                <a:effectLst/>
                <a:highlight>
                  <a:srgbClr val="FFFFFF"/>
                </a:highlight>
              </a:rPr>
              <a:t> </a:t>
            </a:r>
            <a:r>
              <a:rPr lang="en-NL" sz="2400" b="0" i="0" dirty="0" err="1">
                <a:effectLst/>
                <a:highlight>
                  <a:srgbClr val="FFFFFF"/>
                </a:highlight>
              </a:rPr>
              <a:t>geschiedenis</a:t>
            </a:r>
            <a:r>
              <a:rPr lang="en-NL" sz="2400" b="0" i="0" dirty="0">
                <a:effectLst/>
                <a:highlight>
                  <a:srgbClr val="FFFFFF"/>
                </a:highlight>
              </a:rPr>
              <a:t> </a:t>
            </a:r>
            <a:r>
              <a:rPr lang="en-NL" sz="2400" b="0" i="0" dirty="0" err="1">
                <a:effectLst/>
                <a:highlight>
                  <a:srgbClr val="FFFFFF"/>
                </a:highlight>
              </a:rPr>
              <a:t>kan</a:t>
            </a:r>
            <a:r>
              <a:rPr lang="en-NL" sz="2400" b="0" i="0" dirty="0">
                <a:effectLst/>
                <a:highlight>
                  <a:srgbClr val="FFFFFF"/>
                </a:highlight>
              </a:rPr>
              <a:t> </a:t>
            </a:r>
            <a:r>
              <a:rPr lang="en-NL" sz="2400" b="0" i="0" dirty="0" err="1">
                <a:effectLst/>
                <a:highlight>
                  <a:srgbClr val="FFFFFF"/>
                </a:highlight>
              </a:rPr>
              <a:t>alleen</a:t>
            </a:r>
            <a:r>
              <a:rPr lang="en-NL" sz="2400" b="0" i="0" dirty="0">
                <a:effectLst/>
                <a:highlight>
                  <a:srgbClr val="FFFFFF"/>
                </a:highlight>
              </a:rPr>
              <a:t> in de </a:t>
            </a:r>
            <a:r>
              <a:rPr lang="en-NL" sz="2400" b="0" i="0" dirty="0" err="1">
                <a:effectLst/>
                <a:highlight>
                  <a:srgbClr val="FFFFFF"/>
                </a:highlight>
              </a:rPr>
              <a:t>gematigde</a:t>
            </a:r>
            <a:r>
              <a:rPr lang="en-NL" sz="2400" b="0" i="0" dirty="0">
                <a:effectLst/>
                <a:highlight>
                  <a:srgbClr val="FFFFFF"/>
                </a:highlight>
              </a:rPr>
              <a:t> </a:t>
            </a:r>
            <a:r>
              <a:rPr lang="en-NL" sz="2400" b="0" i="0" dirty="0" err="1">
                <a:effectLst/>
                <a:highlight>
                  <a:srgbClr val="FFFFFF"/>
                </a:highlight>
              </a:rPr>
              <a:t>streken</a:t>
            </a:r>
            <a:r>
              <a:rPr lang="en-NL" sz="2400" b="0" i="0" dirty="0">
                <a:effectLst/>
                <a:highlight>
                  <a:srgbClr val="FFFFFF"/>
                </a:highlight>
              </a:rPr>
              <a:t> </a:t>
            </a:r>
            <a:r>
              <a:rPr lang="en-NL" sz="2400" b="0" i="0" dirty="0" err="1">
                <a:effectLst/>
                <a:highlight>
                  <a:srgbClr val="FFFFFF"/>
                </a:highlight>
              </a:rPr>
              <a:t>plaatsvinden</a:t>
            </a:r>
            <a:r>
              <a:rPr lang="en-NL" sz="2400" b="0" i="0" dirty="0">
                <a:effectLst/>
                <a:highlight>
                  <a:srgbClr val="FFFFFF"/>
                </a:highlight>
              </a:rPr>
              <a:t> (</a:t>
            </a:r>
            <a:r>
              <a:rPr lang="en-NL" sz="2400" b="0" i="0" dirty="0" err="1">
                <a:effectLst/>
                <a:highlight>
                  <a:srgbClr val="FFFFFF"/>
                </a:highlight>
              </a:rPr>
              <a:t>bij</a:t>
            </a:r>
            <a:r>
              <a:rPr lang="en-NL" sz="2400" b="0" i="0" dirty="0">
                <a:effectLst/>
                <a:highlight>
                  <a:srgbClr val="FFFFFF"/>
                </a:highlight>
              </a:rPr>
              <a:t> </a:t>
            </a:r>
            <a:r>
              <a:rPr lang="en-NL" sz="2400" b="0" i="0" dirty="0" err="1">
                <a:effectLst/>
                <a:highlight>
                  <a:srgbClr val="FFFFFF"/>
                </a:highlight>
              </a:rPr>
              <a:t>voorkeur</a:t>
            </a:r>
            <a:r>
              <a:rPr lang="en-NL" sz="2400" b="0" i="0" dirty="0">
                <a:effectLst/>
                <a:highlight>
                  <a:srgbClr val="FFFFFF"/>
                </a:highlight>
              </a:rPr>
              <a:t> </a:t>
            </a:r>
            <a:r>
              <a:rPr lang="en-NL" sz="2400" b="0" i="0" dirty="0" err="1">
                <a:effectLst/>
                <a:highlight>
                  <a:srgbClr val="FFFFFF"/>
                </a:highlight>
              </a:rPr>
              <a:t>Duitsland</a:t>
            </a:r>
            <a:r>
              <a:rPr lang="en-NL" sz="2400" b="0" i="0" dirty="0">
                <a:effectLst/>
                <a:highlight>
                  <a:srgbClr val="FFFFFF"/>
                </a:highlight>
              </a:rPr>
              <a:t>)</a:t>
            </a:r>
          </a:p>
          <a:p>
            <a:pPr>
              <a:lnSpc>
                <a:spcPct val="90000"/>
              </a:lnSpc>
              <a:buFontTx/>
              <a:buChar char="-"/>
            </a:pPr>
            <a:r>
              <a:rPr lang="en-NL" sz="2400" b="0" i="0" dirty="0" err="1">
                <a:effectLst/>
                <a:highlight>
                  <a:srgbClr val="FFFFFF"/>
                </a:highlight>
              </a:rPr>
              <a:t>Slavernij</a:t>
            </a:r>
            <a:r>
              <a:rPr lang="en-NL" sz="2400" b="0" i="0" dirty="0">
                <a:effectLst/>
                <a:highlight>
                  <a:srgbClr val="FFFFFF"/>
                </a:highlight>
              </a:rPr>
              <a:t> </a:t>
            </a:r>
            <a:r>
              <a:rPr lang="en-NL" sz="2400" dirty="0" err="1">
                <a:highlight>
                  <a:srgbClr val="FFFFFF"/>
                </a:highlight>
              </a:rPr>
              <a:t>en</a:t>
            </a:r>
            <a:r>
              <a:rPr lang="en-NL" sz="2400" dirty="0">
                <a:highlight>
                  <a:srgbClr val="FFFFFF"/>
                </a:highlight>
              </a:rPr>
              <a:t> </a:t>
            </a:r>
            <a:r>
              <a:rPr lang="en-NL" sz="2400" dirty="0" err="1">
                <a:highlight>
                  <a:srgbClr val="FFFFFF"/>
                </a:highlight>
              </a:rPr>
              <a:t>kolonisatie</a:t>
            </a:r>
            <a:r>
              <a:rPr lang="en-NL" sz="2400" dirty="0">
                <a:highlight>
                  <a:srgbClr val="FFFFFF"/>
                </a:highlight>
              </a:rPr>
              <a:t> van Afrika is </a:t>
            </a:r>
            <a:r>
              <a:rPr lang="en-NL" sz="2400" dirty="0" err="1">
                <a:highlight>
                  <a:srgbClr val="FFFFFF"/>
                </a:highlight>
              </a:rPr>
              <a:t>niet</a:t>
            </a:r>
            <a:r>
              <a:rPr lang="en-NL" sz="2400" dirty="0">
                <a:highlight>
                  <a:srgbClr val="FFFFFF"/>
                </a:highlight>
              </a:rPr>
              <a:t> </a:t>
            </a:r>
            <a:r>
              <a:rPr lang="en-NL" sz="2400" dirty="0" err="1">
                <a:highlight>
                  <a:srgbClr val="FFFFFF"/>
                </a:highlight>
              </a:rPr>
              <a:t>alleen</a:t>
            </a:r>
            <a:r>
              <a:rPr lang="en-NL" sz="2400" dirty="0">
                <a:highlight>
                  <a:srgbClr val="FFFFFF"/>
                </a:highlight>
              </a:rPr>
              <a:t> </a:t>
            </a:r>
            <a:r>
              <a:rPr lang="en-NL" sz="2400" dirty="0" err="1">
                <a:highlight>
                  <a:srgbClr val="FFFFFF"/>
                </a:highlight>
              </a:rPr>
              <a:t>noodzakelijk</a:t>
            </a:r>
            <a:r>
              <a:rPr lang="en-NL" sz="2400" dirty="0">
                <a:highlight>
                  <a:srgbClr val="FFFFFF"/>
                </a:highlight>
              </a:rPr>
              <a:t>, maar is </a:t>
            </a:r>
            <a:r>
              <a:rPr lang="en-NL" sz="2400" dirty="0" err="1">
                <a:highlight>
                  <a:srgbClr val="FFFFFF"/>
                </a:highlight>
              </a:rPr>
              <a:t>ook</a:t>
            </a:r>
            <a:r>
              <a:rPr lang="en-NL" sz="2400" dirty="0">
                <a:highlight>
                  <a:srgbClr val="FFFFFF"/>
                </a:highlight>
              </a:rPr>
              <a:t> </a:t>
            </a:r>
            <a:r>
              <a:rPr lang="en-NL" sz="2400" dirty="0" err="1">
                <a:highlight>
                  <a:srgbClr val="FFFFFF"/>
                </a:highlight>
              </a:rPr>
              <a:t>rechtvaardig</a:t>
            </a:r>
            <a:endParaRPr lang="en-NL" sz="2400" dirty="0">
              <a:highlight>
                <a:srgbClr val="FFFFFF"/>
              </a:highlight>
            </a:endParaRPr>
          </a:p>
          <a:p>
            <a:pPr>
              <a:lnSpc>
                <a:spcPct val="90000"/>
              </a:lnSpc>
              <a:buFontTx/>
              <a:buChar char="-"/>
            </a:pPr>
            <a:r>
              <a:rPr lang="en-NL" sz="2400" dirty="0" err="1">
                <a:highlight>
                  <a:srgbClr val="FFFFFF"/>
                </a:highlight>
              </a:rPr>
              <a:t>Raciale</a:t>
            </a:r>
            <a:r>
              <a:rPr lang="en-NL" sz="2400" dirty="0">
                <a:highlight>
                  <a:srgbClr val="FFFFFF"/>
                </a:highlight>
              </a:rPr>
              <a:t> </a:t>
            </a:r>
            <a:r>
              <a:rPr lang="en-NL" sz="2400" dirty="0" err="1">
                <a:highlight>
                  <a:srgbClr val="FFFFFF"/>
                </a:highlight>
              </a:rPr>
              <a:t>hiërarchie</a:t>
            </a:r>
            <a:endParaRPr lang="nl-BE" sz="2400" dirty="0"/>
          </a:p>
        </p:txBody>
      </p:sp>
    </p:spTree>
    <p:extLst>
      <p:ext uri="{BB962C8B-B14F-4D97-AF65-F5344CB8AC3E}">
        <p14:creationId xmlns:p14="http://schemas.microsoft.com/office/powerpoint/2010/main" val="1547801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10D00-F8A6-991F-7869-9993DD52A24A}"/>
              </a:ext>
            </a:extLst>
          </p:cNvPr>
          <p:cNvSpPr>
            <a:spLocks noGrp="1"/>
          </p:cNvSpPr>
          <p:nvPr>
            <p:ph type="title"/>
          </p:nvPr>
        </p:nvSpPr>
        <p:spPr>
          <a:xfrm>
            <a:off x="457200" y="274638"/>
            <a:ext cx="8229600" cy="1143000"/>
          </a:xfrm>
        </p:spPr>
        <p:txBody>
          <a:bodyPr anchor="ctr">
            <a:normAutofit/>
          </a:bodyPr>
          <a:lstStyle/>
          <a:p>
            <a:r>
              <a:rPr lang="en-NL" dirty="0" err="1"/>
              <a:t>Onze</a:t>
            </a:r>
            <a:r>
              <a:rPr lang="en-NL" dirty="0"/>
              <a:t> </a:t>
            </a:r>
            <a:r>
              <a:rPr lang="en-NL" dirty="0" err="1"/>
              <a:t>blikrichting</a:t>
            </a:r>
            <a:r>
              <a:rPr lang="en-NL" dirty="0"/>
              <a:t>: </a:t>
            </a:r>
            <a:r>
              <a:rPr lang="en-NL" dirty="0" err="1"/>
              <a:t>Tropicalisme</a:t>
            </a:r>
            <a:endParaRPr lang="nl-BE" dirty="0"/>
          </a:p>
        </p:txBody>
      </p:sp>
      <p:pic>
        <p:nvPicPr>
          <p:cNvPr id="7" name="Tijdelijke aanduiding voor inhoud 6" descr="Afbeelding met buitenshuis, Rietdekken, hut, kleding&#10;&#10;Automatisch gegenereerde beschrijving">
            <a:extLst>
              <a:ext uri="{FF2B5EF4-FFF2-40B4-BE49-F238E27FC236}">
                <a16:creationId xmlns:a16="http://schemas.microsoft.com/office/drawing/2014/main" id="{89E6F9D7-270F-9904-3FA3-4DB77328E456}"/>
              </a:ext>
            </a:extLst>
          </p:cNvPr>
          <p:cNvPicPr>
            <a:picLocks noGrp="1" noChangeAspect="1"/>
          </p:cNvPicPr>
          <p:nvPr>
            <p:ph sz="half" idx="1"/>
          </p:nvPr>
        </p:nvPicPr>
        <p:blipFill rotWithShape="1">
          <a:blip r:embed="rId2"/>
          <a:srcRect l="26738" r="11244" b="-3"/>
          <a:stretch/>
        </p:blipFill>
        <p:spPr>
          <a:xfrm>
            <a:off x="457200" y="1600200"/>
            <a:ext cx="4038600" cy="4525963"/>
          </a:xfrm>
          <a:noFill/>
        </p:spPr>
      </p:pic>
      <p:sp>
        <p:nvSpPr>
          <p:cNvPr id="3" name="Tijdelijke aanduiding voor inhoud 2">
            <a:extLst>
              <a:ext uri="{FF2B5EF4-FFF2-40B4-BE49-F238E27FC236}">
                <a16:creationId xmlns:a16="http://schemas.microsoft.com/office/drawing/2014/main" id="{25E7E713-76B9-B4B7-3D96-FD93A59C18A1}"/>
              </a:ext>
            </a:extLst>
          </p:cNvPr>
          <p:cNvSpPr>
            <a:spLocks noGrp="1"/>
          </p:cNvSpPr>
          <p:nvPr>
            <p:ph sz="half" idx="2"/>
          </p:nvPr>
        </p:nvSpPr>
        <p:spPr>
          <a:xfrm>
            <a:off x="4648200" y="1600200"/>
            <a:ext cx="4038600" cy="4525963"/>
          </a:xfrm>
        </p:spPr>
        <p:txBody>
          <a:bodyPr>
            <a:normAutofit lnSpcReduction="10000"/>
          </a:bodyPr>
          <a:lstStyle/>
          <a:p>
            <a:pPr>
              <a:lnSpc>
                <a:spcPct val="90000"/>
              </a:lnSpc>
              <a:buFontTx/>
              <a:buChar char="-"/>
            </a:pPr>
            <a:r>
              <a:rPr lang="en-NL" sz="2600" dirty="0">
                <a:highlight>
                  <a:srgbClr val="FFFFFF"/>
                </a:highlight>
              </a:rPr>
              <a:t>De </a:t>
            </a:r>
            <a:r>
              <a:rPr lang="en-NL" sz="2600" dirty="0" err="1">
                <a:highlight>
                  <a:srgbClr val="FFFFFF"/>
                </a:highlight>
              </a:rPr>
              <a:t>brousse</a:t>
            </a:r>
            <a:r>
              <a:rPr lang="en-NL" sz="2600" dirty="0">
                <a:highlight>
                  <a:srgbClr val="FFFFFF"/>
                </a:highlight>
              </a:rPr>
              <a:t> / </a:t>
            </a:r>
            <a:r>
              <a:rPr lang="en-NL" sz="2600" dirty="0" err="1">
                <a:highlight>
                  <a:srgbClr val="FFFFFF"/>
                </a:highlight>
              </a:rPr>
              <a:t>oerwoud</a:t>
            </a:r>
            <a:endParaRPr lang="en-NL" sz="2600" dirty="0">
              <a:highlight>
                <a:srgbClr val="FFFFFF"/>
              </a:highlight>
            </a:endParaRPr>
          </a:p>
          <a:p>
            <a:pPr>
              <a:lnSpc>
                <a:spcPct val="90000"/>
              </a:lnSpc>
              <a:buFontTx/>
              <a:buChar char="-"/>
            </a:pPr>
            <a:r>
              <a:rPr lang="en-NL" sz="2600" dirty="0" err="1">
                <a:highlight>
                  <a:srgbClr val="FFFFFF"/>
                </a:highlight>
              </a:rPr>
              <a:t>Vergeven</a:t>
            </a:r>
            <a:r>
              <a:rPr lang="en-NL" sz="2600" dirty="0">
                <a:highlight>
                  <a:srgbClr val="FFFFFF"/>
                </a:highlight>
              </a:rPr>
              <a:t> van </a:t>
            </a:r>
            <a:r>
              <a:rPr lang="en-NL" sz="2600" dirty="0" err="1">
                <a:highlight>
                  <a:srgbClr val="FFFFFF"/>
                </a:highlight>
              </a:rPr>
              <a:t>ziektes</a:t>
            </a:r>
            <a:endParaRPr lang="en-NL" sz="2600" dirty="0">
              <a:highlight>
                <a:srgbClr val="FFFFFF"/>
              </a:highlight>
            </a:endParaRPr>
          </a:p>
          <a:p>
            <a:pPr>
              <a:lnSpc>
                <a:spcPct val="90000"/>
              </a:lnSpc>
              <a:buFontTx/>
              <a:buChar char="-"/>
            </a:pPr>
            <a:r>
              <a:rPr lang="en-NL" sz="2600" dirty="0" err="1">
                <a:highlight>
                  <a:srgbClr val="FFFFFF"/>
                </a:highlight>
              </a:rPr>
              <a:t>Gevaar</a:t>
            </a:r>
            <a:endParaRPr lang="en-NL" sz="2600" dirty="0">
              <a:highlight>
                <a:srgbClr val="FFFFFF"/>
              </a:highlight>
            </a:endParaRPr>
          </a:p>
          <a:p>
            <a:pPr>
              <a:lnSpc>
                <a:spcPct val="90000"/>
              </a:lnSpc>
              <a:buFontTx/>
              <a:buChar char="-"/>
            </a:pPr>
            <a:r>
              <a:rPr lang="en-NL" sz="2600" dirty="0" err="1">
                <a:highlight>
                  <a:srgbClr val="FFFFFF"/>
                </a:highlight>
              </a:rPr>
              <a:t>Hutjes</a:t>
            </a:r>
            <a:endParaRPr lang="en-NL" sz="2600" dirty="0">
              <a:highlight>
                <a:srgbClr val="FFFFFF"/>
              </a:highlight>
            </a:endParaRPr>
          </a:p>
          <a:p>
            <a:pPr>
              <a:lnSpc>
                <a:spcPct val="90000"/>
              </a:lnSpc>
              <a:buFontTx/>
              <a:buChar char="-"/>
            </a:pPr>
            <a:r>
              <a:rPr lang="en-NL" sz="2600" dirty="0">
                <a:highlight>
                  <a:srgbClr val="FFFFFF"/>
                </a:highlight>
              </a:rPr>
              <a:t>“Ze </a:t>
            </a:r>
            <a:r>
              <a:rPr lang="en-NL" sz="2600" dirty="0" err="1">
                <a:highlight>
                  <a:srgbClr val="FFFFFF"/>
                </a:highlight>
              </a:rPr>
              <a:t>hebben</a:t>
            </a:r>
            <a:r>
              <a:rPr lang="en-NL" sz="2600" dirty="0">
                <a:highlight>
                  <a:srgbClr val="FFFFFF"/>
                </a:highlight>
              </a:rPr>
              <a:t> </a:t>
            </a:r>
            <a:r>
              <a:rPr lang="en-NL" sz="2600" dirty="0" err="1">
                <a:highlight>
                  <a:srgbClr val="FFFFFF"/>
                </a:highlight>
              </a:rPr>
              <a:t>niets</a:t>
            </a:r>
            <a:r>
              <a:rPr lang="en-NL" sz="2600" dirty="0">
                <a:highlight>
                  <a:srgbClr val="FFFFFF"/>
                </a:highlight>
              </a:rPr>
              <a:t> maar ze </a:t>
            </a:r>
            <a:r>
              <a:rPr lang="en-NL" sz="2600" dirty="0" err="1">
                <a:highlight>
                  <a:srgbClr val="FFFFFF"/>
                </a:highlight>
              </a:rPr>
              <a:t>zijn</a:t>
            </a:r>
            <a:r>
              <a:rPr lang="en-NL" sz="2600" dirty="0">
                <a:highlight>
                  <a:srgbClr val="FFFFFF"/>
                </a:highlight>
              </a:rPr>
              <a:t> </a:t>
            </a:r>
            <a:r>
              <a:rPr lang="en-NL" sz="2600" dirty="0" err="1">
                <a:highlight>
                  <a:srgbClr val="FFFFFF"/>
                </a:highlight>
              </a:rPr>
              <a:t>altijd</a:t>
            </a:r>
            <a:r>
              <a:rPr lang="en-NL" sz="2600" dirty="0">
                <a:highlight>
                  <a:srgbClr val="FFFFFF"/>
                </a:highlight>
              </a:rPr>
              <a:t> zo </a:t>
            </a:r>
            <a:r>
              <a:rPr lang="en-NL" sz="2600" dirty="0" err="1">
                <a:highlight>
                  <a:srgbClr val="FFFFFF"/>
                </a:highlight>
              </a:rPr>
              <a:t>blij</a:t>
            </a:r>
            <a:r>
              <a:rPr lang="en-NL" sz="2600" dirty="0">
                <a:highlight>
                  <a:srgbClr val="FFFFFF"/>
                </a:highlight>
              </a:rPr>
              <a:t>”</a:t>
            </a:r>
          </a:p>
          <a:p>
            <a:pPr>
              <a:lnSpc>
                <a:spcPct val="90000"/>
              </a:lnSpc>
              <a:buFontTx/>
              <a:buChar char="-"/>
            </a:pPr>
            <a:r>
              <a:rPr lang="en-NL" sz="2600" dirty="0">
                <a:highlight>
                  <a:srgbClr val="FFFFFF"/>
                </a:highlight>
              </a:rPr>
              <a:t>“Ze </a:t>
            </a:r>
            <a:r>
              <a:rPr lang="en-NL" sz="2600" dirty="0" err="1">
                <a:highlight>
                  <a:srgbClr val="FFFFFF"/>
                </a:highlight>
              </a:rPr>
              <a:t>zijn</a:t>
            </a:r>
            <a:r>
              <a:rPr lang="en-NL" sz="2600" dirty="0">
                <a:highlight>
                  <a:srgbClr val="FFFFFF"/>
                </a:highlight>
              </a:rPr>
              <a:t> </a:t>
            </a:r>
            <a:r>
              <a:rPr lang="en-NL" sz="2600" dirty="0" err="1">
                <a:highlight>
                  <a:srgbClr val="FFFFFF"/>
                </a:highlight>
              </a:rPr>
              <a:t>tenminste</a:t>
            </a:r>
            <a:r>
              <a:rPr lang="en-NL" sz="2600" dirty="0">
                <a:highlight>
                  <a:srgbClr val="FFFFFF"/>
                </a:highlight>
              </a:rPr>
              <a:t> </a:t>
            </a:r>
            <a:r>
              <a:rPr lang="en-NL" sz="2600" dirty="0" err="1">
                <a:highlight>
                  <a:srgbClr val="FFFFFF"/>
                </a:highlight>
              </a:rPr>
              <a:t>nog</a:t>
            </a:r>
            <a:r>
              <a:rPr lang="en-NL" sz="2600" dirty="0">
                <a:highlight>
                  <a:srgbClr val="FFFFFF"/>
                </a:highlight>
              </a:rPr>
              <a:t> </a:t>
            </a:r>
            <a:r>
              <a:rPr lang="en-NL" sz="2600" dirty="0" err="1">
                <a:highlight>
                  <a:srgbClr val="FFFFFF"/>
                </a:highlight>
              </a:rPr>
              <a:t>authentiek</a:t>
            </a:r>
            <a:r>
              <a:rPr lang="en-NL" sz="2600" dirty="0">
                <a:highlight>
                  <a:srgbClr val="FFFFFF"/>
                </a:highlight>
              </a:rPr>
              <a:t>”</a:t>
            </a:r>
          </a:p>
          <a:p>
            <a:pPr>
              <a:lnSpc>
                <a:spcPct val="90000"/>
              </a:lnSpc>
              <a:buFontTx/>
              <a:buChar char="-"/>
            </a:pPr>
            <a:r>
              <a:rPr lang="en-NL" sz="2600" dirty="0" err="1">
                <a:highlight>
                  <a:srgbClr val="FFFFFF"/>
                </a:highlight>
              </a:rPr>
              <a:t>Ongeneselijk</a:t>
            </a:r>
            <a:r>
              <a:rPr lang="en-NL" sz="2600" dirty="0">
                <a:highlight>
                  <a:srgbClr val="FFFFFF"/>
                </a:highlight>
              </a:rPr>
              <a:t> </a:t>
            </a:r>
            <a:r>
              <a:rPr lang="en-NL" sz="2600" dirty="0" err="1">
                <a:highlight>
                  <a:srgbClr val="FFFFFF"/>
                </a:highlight>
              </a:rPr>
              <a:t>religieus</a:t>
            </a:r>
            <a:r>
              <a:rPr lang="en-NL" sz="2600" dirty="0">
                <a:highlight>
                  <a:srgbClr val="FFFFFF"/>
                </a:highlight>
              </a:rPr>
              <a:t> (</a:t>
            </a:r>
            <a:r>
              <a:rPr lang="en-NL" sz="2600" dirty="0" err="1">
                <a:highlight>
                  <a:srgbClr val="FFFFFF"/>
                </a:highlight>
              </a:rPr>
              <a:t>cf</a:t>
            </a:r>
            <a:r>
              <a:rPr lang="en-NL" sz="2600" dirty="0">
                <a:highlight>
                  <a:srgbClr val="FFFFFF"/>
                </a:highlight>
              </a:rPr>
              <a:t> Messi </a:t>
            </a:r>
            <a:r>
              <a:rPr lang="en-NL" sz="2600" dirty="0" err="1">
                <a:highlight>
                  <a:srgbClr val="FFFFFF"/>
                </a:highlight>
              </a:rPr>
              <a:t>Metogo</a:t>
            </a:r>
            <a:r>
              <a:rPr lang="en-NL" sz="2600" dirty="0">
                <a:highlight>
                  <a:srgbClr val="FFFFFF"/>
                </a:highlight>
              </a:rPr>
              <a:t>, Dieu </a:t>
            </a:r>
            <a:r>
              <a:rPr lang="en-NL" sz="2600" dirty="0" err="1">
                <a:highlight>
                  <a:srgbClr val="FFFFFF"/>
                </a:highlight>
              </a:rPr>
              <a:t>peut</a:t>
            </a:r>
            <a:r>
              <a:rPr lang="en-NL" sz="2600" dirty="0">
                <a:highlight>
                  <a:srgbClr val="FFFFFF"/>
                </a:highlight>
              </a:rPr>
              <a:t>-il </a:t>
            </a:r>
            <a:r>
              <a:rPr lang="en-NL" sz="2600" dirty="0" err="1">
                <a:highlight>
                  <a:srgbClr val="FFFFFF"/>
                </a:highlight>
              </a:rPr>
              <a:t>mourir</a:t>
            </a:r>
            <a:r>
              <a:rPr lang="en-NL" sz="2600" dirty="0">
                <a:highlight>
                  <a:srgbClr val="FFFFFF"/>
                </a:highlight>
              </a:rPr>
              <a:t> </a:t>
            </a:r>
            <a:r>
              <a:rPr lang="en-NL" sz="2600" dirty="0" err="1">
                <a:highlight>
                  <a:srgbClr val="FFFFFF"/>
                </a:highlight>
              </a:rPr>
              <a:t>en</a:t>
            </a:r>
            <a:r>
              <a:rPr lang="en-NL" sz="2600" dirty="0">
                <a:highlight>
                  <a:srgbClr val="FFFFFF"/>
                </a:highlight>
              </a:rPr>
              <a:t> Afrique?)</a:t>
            </a:r>
          </a:p>
          <a:p>
            <a:pPr>
              <a:lnSpc>
                <a:spcPct val="90000"/>
              </a:lnSpc>
              <a:buFontTx/>
              <a:buChar char="-"/>
            </a:pPr>
            <a:endParaRPr lang="en-NL" sz="2600" dirty="0">
              <a:highlight>
                <a:srgbClr val="FFFFFF"/>
              </a:highlight>
            </a:endParaRPr>
          </a:p>
          <a:p>
            <a:pPr marL="0" indent="0">
              <a:lnSpc>
                <a:spcPct val="90000"/>
              </a:lnSpc>
              <a:buNone/>
            </a:pPr>
            <a:endParaRPr lang="en-NL" sz="2600" dirty="0">
              <a:highlight>
                <a:srgbClr val="FFFFFF"/>
              </a:highlight>
            </a:endParaRPr>
          </a:p>
        </p:txBody>
      </p:sp>
    </p:spTree>
    <p:extLst>
      <p:ext uri="{BB962C8B-B14F-4D97-AF65-F5344CB8AC3E}">
        <p14:creationId xmlns:p14="http://schemas.microsoft.com/office/powerpoint/2010/main" val="3942766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7A73FF-7937-AA2F-D4E5-2325962B9106}"/>
              </a:ext>
            </a:extLst>
          </p:cNvPr>
          <p:cNvSpPr>
            <a:spLocks noGrp="1"/>
          </p:cNvSpPr>
          <p:nvPr>
            <p:ph type="title"/>
          </p:nvPr>
        </p:nvSpPr>
        <p:spPr>
          <a:xfrm>
            <a:off x="457200" y="568563"/>
            <a:ext cx="8229600" cy="1143000"/>
          </a:xfrm>
        </p:spPr>
        <p:txBody>
          <a:bodyPr>
            <a:normAutofit fontScale="90000"/>
          </a:bodyPr>
          <a:lstStyle/>
          <a:p>
            <a:br>
              <a:rPr lang="en-NL" sz="4400" dirty="0">
                <a:effectLst/>
                <a:highlight>
                  <a:srgbClr val="FFFFFF"/>
                </a:highlight>
                <a:ea typeface="Yu Gothic" panose="020B0400000000000000" pitchFamily="34" charset="-128"/>
                <a:cs typeface="Times New Roman" panose="02020603050405020304" pitchFamily="18" charset="0"/>
              </a:rPr>
            </a:br>
            <a:r>
              <a:rPr lang="en-NL" sz="4400" dirty="0">
                <a:effectLst/>
                <a:highlight>
                  <a:srgbClr val="FFFFFF"/>
                </a:highlight>
                <a:ea typeface="Yu Gothic" panose="020B0400000000000000" pitchFamily="34" charset="-128"/>
                <a:cs typeface="Times New Roman" panose="02020603050405020304" pitchFamily="18" charset="0"/>
              </a:rPr>
              <a:t>De </a:t>
            </a:r>
            <a:r>
              <a:rPr lang="en-NL" sz="4400" dirty="0" err="1">
                <a:effectLst/>
                <a:highlight>
                  <a:srgbClr val="FFFFFF"/>
                </a:highlight>
                <a:ea typeface="Yu Gothic" panose="020B0400000000000000" pitchFamily="34" charset="-128"/>
                <a:cs typeface="Times New Roman" panose="02020603050405020304" pitchFamily="18" charset="0"/>
              </a:rPr>
              <a:t>erfenis</a:t>
            </a:r>
            <a:r>
              <a:rPr lang="en-NL" sz="4400" dirty="0">
                <a:effectLst/>
                <a:highlight>
                  <a:srgbClr val="FFFFFF"/>
                </a:highlight>
                <a:ea typeface="Yu Gothic" panose="020B0400000000000000" pitchFamily="34" charset="-128"/>
                <a:cs typeface="Times New Roman" panose="02020603050405020304" pitchFamily="18" charset="0"/>
              </a:rPr>
              <a:t> van het </a:t>
            </a:r>
            <a:r>
              <a:rPr lang="en-NL" sz="4400" dirty="0" err="1">
                <a:effectLst/>
                <a:highlight>
                  <a:srgbClr val="FFFFFF"/>
                </a:highlight>
                <a:ea typeface="Yu Gothic" panose="020B0400000000000000" pitchFamily="34" charset="-128"/>
                <a:cs typeface="Times New Roman" panose="02020603050405020304" pitchFamily="18" charset="0"/>
              </a:rPr>
              <a:t>verleden</a:t>
            </a:r>
            <a:br>
              <a:rPr lang="en-NL" sz="4400" dirty="0">
                <a:effectLst/>
                <a:highlight>
                  <a:srgbClr val="FFFFFF"/>
                </a:highlight>
                <a:ea typeface="Yu Gothic" panose="020B0400000000000000" pitchFamily="34" charset="-128"/>
                <a:cs typeface="Times New Roman" panose="02020603050405020304" pitchFamily="18" charset="0"/>
              </a:rPr>
            </a:br>
            <a:r>
              <a:rPr lang="en-NL" sz="4400" dirty="0">
                <a:effectLst/>
                <a:highlight>
                  <a:srgbClr val="FFFFFF"/>
                </a:highlight>
                <a:ea typeface="Yu Gothic" panose="020B0400000000000000" pitchFamily="34" charset="-128"/>
                <a:cs typeface="Times New Roman" panose="02020603050405020304" pitchFamily="18" charset="0"/>
              </a:rPr>
              <a:t>H</a:t>
            </a:r>
            <a:r>
              <a:rPr lang="nl-BE" sz="4400" dirty="0">
                <a:effectLst/>
                <a:highlight>
                  <a:srgbClr val="FFFFFF"/>
                </a:highlight>
                <a:ea typeface="Yu Gothic" panose="020B0400000000000000" pitchFamily="34" charset="-128"/>
                <a:cs typeface="Times New Roman" panose="02020603050405020304" pitchFamily="18" charset="0"/>
              </a:rPr>
              <a:t>o</a:t>
            </a:r>
            <a:r>
              <a:rPr lang="en-NL" sz="4400" dirty="0">
                <a:effectLst/>
                <a:highlight>
                  <a:srgbClr val="FFFFFF"/>
                </a:highlight>
                <a:ea typeface="Yu Gothic" panose="020B0400000000000000" pitchFamily="34" charset="-128"/>
                <a:cs typeface="Times New Roman" panose="02020603050405020304" pitchFamily="18" charset="0"/>
              </a:rPr>
              <a:t>e </a:t>
            </a:r>
            <a:r>
              <a:rPr lang="en-NL" sz="4400" dirty="0" err="1">
                <a:effectLst/>
                <a:highlight>
                  <a:srgbClr val="FFFFFF"/>
                </a:highlight>
                <a:ea typeface="Yu Gothic" panose="020B0400000000000000" pitchFamily="34" charset="-128"/>
                <a:cs typeface="Times New Roman" panose="02020603050405020304" pitchFamily="18" charset="0"/>
              </a:rPr>
              <a:t>verwerken</a:t>
            </a:r>
            <a:r>
              <a:rPr lang="en-NL" sz="4400" dirty="0">
                <a:effectLst/>
                <a:highlight>
                  <a:srgbClr val="FFFFFF"/>
                </a:highlight>
                <a:ea typeface="Yu Gothic" panose="020B0400000000000000" pitchFamily="34" charset="-128"/>
                <a:cs typeface="Times New Roman" panose="02020603050405020304" pitchFamily="18" charset="0"/>
              </a:rPr>
              <a:t> we </a:t>
            </a:r>
            <a:r>
              <a:rPr lang="en-NL" sz="4400" dirty="0" err="1">
                <a:effectLst/>
                <a:highlight>
                  <a:srgbClr val="FFFFFF"/>
                </a:highlight>
                <a:ea typeface="Yu Gothic" panose="020B0400000000000000" pitchFamily="34" charset="-128"/>
                <a:cs typeface="Times New Roman" panose="02020603050405020304" pitchFamily="18" charset="0"/>
              </a:rPr>
              <a:t>ons</a:t>
            </a:r>
            <a:r>
              <a:rPr lang="en-NL" sz="4400" dirty="0">
                <a:effectLst/>
                <a:highlight>
                  <a:srgbClr val="FFFFFF"/>
                </a:highlight>
                <a:ea typeface="Yu Gothic" panose="020B0400000000000000" pitchFamily="34" charset="-128"/>
                <a:cs typeface="Times New Roman" panose="02020603050405020304" pitchFamily="18" charset="0"/>
              </a:rPr>
              <a:t> </a:t>
            </a:r>
            <a:r>
              <a:rPr lang="en-NL" sz="4400" dirty="0" err="1">
                <a:effectLst/>
                <a:highlight>
                  <a:srgbClr val="FFFFFF"/>
                </a:highlight>
                <a:ea typeface="Yu Gothic" panose="020B0400000000000000" pitchFamily="34" charset="-128"/>
                <a:cs typeface="Times New Roman" panose="02020603050405020304" pitchFamily="18" charset="0"/>
              </a:rPr>
              <a:t>koloniale</a:t>
            </a:r>
            <a:r>
              <a:rPr lang="en-NL" sz="4400" dirty="0">
                <a:effectLst/>
                <a:highlight>
                  <a:srgbClr val="FFFFFF"/>
                </a:highlight>
                <a:ea typeface="Yu Gothic" panose="020B0400000000000000" pitchFamily="34" charset="-128"/>
                <a:cs typeface="Times New Roman" panose="02020603050405020304" pitchFamily="18" charset="0"/>
              </a:rPr>
              <a:t> </a:t>
            </a:r>
            <a:r>
              <a:rPr lang="en-NL" sz="4400" dirty="0" err="1">
                <a:effectLst/>
                <a:highlight>
                  <a:srgbClr val="FFFFFF"/>
                </a:highlight>
                <a:ea typeface="Yu Gothic" panose="020B0400000000000000" pitchFamily="34" charset="-128"/>
                <a:cs typeface="Times New Roman" panose="02020603050405020304" pitchFamily="18" charset="0"/>
              </a:rPr>
              <a:t>verleden</a:t>
            </a:r>
            <a:r>
              <a:rPr lang="en-NL" sz="4400" dirty="0">
                <a:effectLst/>
                <a:highlight>
                  <a:srgbClr val="FFFFFF"/>
                </a:highlight>
                <a:ea typeface="Yu Gothic" panose="020B0400000000000000" pitchFamily="34" charset="-128"/>
                <a:cs typeface="Times New Roman" panose="02020603050405020304" pitchFamily="18" charset="0"/>
              </a:rPr>
              <a:t>? </a:t>
            </a:r>
            <a:br>
              <a:rPr lang="nl-BE" sz="4400" dirty="0">
                <a:effectLst/>
                <a:latin typeface="Aptos" panose="020B0004020202020204" pitchFamily="34" charset="0"/>
                <a:ea typeface="Yu Gothic" panose="020B0400000000000000" pitchFamily="34" charset="-128"/>
                <a:cs typeface="Times New Roman" panose="02020603050405020304" pitchFamily="18" charset="0"/>
              </a:rPr>
            </a:br>
            <a:endParaRPr lang="nl-BE" dirty="0"/>
          </a:p>
        </p:txBody>
      </p:sp>
      <p:pic>
        <p:nvPicPr>
          <p:cNvPr id="7" name="Tijdelijke aanduiding voor inhoud 6" descr="Afbeelding met tekst, kleding, Menselijk gezicht, person&#10;&#10;Automatisch gegenereerde beschrijving">
            <a:extLst>
              <a:ext uri="{FF2B5EF4-FFF2-40B4-BE49-F238E27FC236}">
                <a16:creationId xmlns:a16="http://schemas.microsoft.com/office/drawing/2014/main" id="{53992AF1-1073-FA70-7945-2966F18DDC5F}"/>
              </a:ext>
            </a:extLst>
          </p:cNvPr>
          <p:cNvPicPr>
            <a:picLocks noGrp="1" noChangeAspect="1"/>
          </p:cNvPicPr>
          <p:nvPr>
            <p:ph sz="half" idx="2"/>
          </p:nvPr>
        </p:nvPicPr>
        <p:blipFill>
          <a:blip r:embed="rId2"/>
          <a:stretch>
            <a:fillRect/>
          </a:stretch>
        </p:blipFill>
        <p:spPr>
          <a:xfrm>
            <a:off x="4495799" y="2214811"/>
            <a:ext cx="2471058" cy="3798368"/>
          </a:xfrm>
        </p:spPr>
      </p:pic>
      <p:pic>
        <p:nvPicPr>
          <p:cNvPr id="13" name="Tijdelijke aanduiding voor inhoud 12" descr="Afbeelding met tekst, Menselijk gezicht, hoed, person&#10;&#10;Automatisch gegenereerde beschrijving">
            <a:extLst>
              <a:ext uri="{FF2B5EF4-FFF2-40B4-BE49-F238E27FC236}">
                <a16:creationId xmlns:a16="http://schemas.microsoft.com/office/drawing/2014/main" id="{50043E77-CF7E-D572-CB85-AC0EC6D2255A}"/>
              </a:ext>
            </a:extLst>
          </p:cNvPr>
          <p:cNvPicPr>
            <a:picLocks noGrp="1" noChangeAspect="1"/>
          </p:cNvPicPr>
          <p:nvPr>
            <p:ph sz="half" idx="1"/>
          </p:nvPr>
        </p:nvPicPr>
        <p:blipFill>
          <a:blip r:embed="rId3"/>
          <a:stretch>
            <a:fillRect/>
          </a:stretch>
        </p:blipFill>
        <p:spPr>
          <a:xfrm>
            <a:off x="1007156" y="2351315"/>
            <a:ext cx="3564844" cy="3564844"/>
          </a:xfrm>
        </p:spPr>
      </p:pic>
    </p:spTree>
    <p:extLst>
      <p:ext uri="{BB962C8B-B14F-4D97-AF65-F5344CB8AC3E}">
        <p14:creationId xmlns:p14="http://schemas.microsoft.com/office/powerpoint/2010/main" val="2899079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7A73FF-7937-AA2F-D4E5-2325962B9106}"/>
              </a:ext>
            </a:extLst>
          </p:cNvPr>
          <p:cNvSpPr>
            <a:spLocks noGrp="1"/>
          </p:cNvSpPr>
          <p:nvPr>
            <p:ph type="title"/>
          </p:nvPr>
        </p:nvSpPr>
        <p:spPr>
          <a:xfrm>
            <a:off x="457200" y="274638"/>
            <a:ext cx="8229600" cy="1143000"/>
          </a:xfrm>
        </p:spPr>
        <p:txBody>
          <a:bodyPr anchor="ctr">
            <a:normAutofit/>
          </a:bodyPr>
          <a:lstStyle/>
          <a:p>
            <a:pPr>
              <a:lnSpc>
                <a:spcPct val="90000"/>
              </a:lnSpc>
            </a:pPr>
            <a:br>
              <a:rPr lang="en-NL" sz="2400" dirty="0">
                <a:effectLst/>
                <a:highlight>
                  <a:srgbClr val="FFFFFF"/>
                </a:highlight>
              </a:rPr>
            </a:br>
            <a:r>
              <a:rPr lang="en-NL" sz="2400" dirty="0" err="1">
                <a:effectLst/>
                <a:highlight>
                  <a:srgbClr val="FFFFFF"/>
                </a:highlight>
              </a:rPr>
              <a:t>Spijt</a:t>
            </a:r>
            <a:r>
              <a:rPr lang="en-NL" sz="2400" dirty="0">
                <a:effectLst/>
                <a:highlight>
                  <a:srgbClr val="FFFFFF"/>
                </a:highlight>
              </a:rPr>
              <a:t>, </a:t>
            </a:r>
            <a:r>
              <a:rPr lang="en-NL" sz="2400" dirty="0" err="1">
                <a:effectLst/>
                <a:highlight>
                  <a:srgbClr val="FFFFFF"/>
                </a:highlight>
              </a:rPr>
              <a:t>geen</a:t>
            </a:r>
            <a:r>
              <a:rPr lang="en-NL" sz="2400" dirty="0">
                <a:effectLst/>
                <a:highlight>
                  <a:srgbClr val="FFFFFF"/>
                </a:highlight>
              </a:rPr>
              <a:t> excuses (2022)</a:t>
            </a:r>
            <a:br>
              <a:rPr lang="nl-BE" sz="2400" dirty="0">
                <a:effectLst/>
              </a:rPr>
            </a:br>
            <a:endParaRPr lang="nl-BE" sz="2400" dirty="0"/>
          </a:p>
        </p:txBody>
      </p:sp>
      <p:sp>
        <p:nvSpPr>
          <p:cNvPr id="3" name="Tijdelijke aanduiding voor inhoud 2">
            <a:extLst>
              <a:ext uri="{FF2B5EF4-FFF2-40B4-BE49-F238E27FC236}">
                <a16:creationId xmlns:a16="http://schemas.microsoft.com/office/drawing/2014/main" id="{FFFD2FE8-FB3C-1584-40FD-9C7C01E5A75E}"/>
              </a:ext>
            </a:extLst>
          </p:cNvPr>
          <p:cNvSpPr>
            <a:spLocks noGrp="1"/>
          </p:cNvSpPr>
          <p:nvPr>
            <p:ph sz="half" idx="1"/>
          </p:nvPr>
        </p:nvSpPr>
        <p:spPr>
          <a:xfrm>
            <a:off x="457200" y="1600200"/>
            <a:ext cx="4038600" cy="4525963"/>
          </a:xfrm>
        </p:spPr>
        <p:txBody>
          <a:bodyPr>
            <a:normAutofit/>
          </a:bodyPr>
          <a:lstStyle/>
          <a:p>
            <a:pPr marL="0" indent="0">
              <a:lnSpc>
                <a:spcPct val="90000"/>
              </a:lnSpc>
              <a:spcAft>
                <a:spcPts val="2400"/>
              </a:spcAft>
              <a:buNone/>
            </a:pPr>
            <a:r>
              <a:rPr lang="nl-BE" sz="1600" dirty="0">
                <a:effectLst/>
                <a:highlight>
                  <a:srgbClr val="FFFFFF"/>
                </a:highlight>
              </a:rPr>
              <a:t>“Hoewel veel Belgen destijds in Congo het beste van zichzelf hebben gegeven, oprecht van het land en zijn inwoners hielden, was het koloniale regime als zodanig gebaseerd op uitbuiting en overheersing. Dit regime stoelde op een – op zich niet te rechtvaardigen – verhouding van ongelijkheid. Het was gekenmerkt door paternalisme, discriminatie en racisme. En het gaf aanleiding tot wandaden en vernederingen. Ter gelegenheid van mijn eerste reis naar Congo houd ik eraan, hier, ten overstaan van het Congolese volk en allen die er vandaag nog door lijden, opnieuw mijn diepste spijt uit te spreken voor die wonden uit het verleden."</a:t>
            </a:r>
          </a:p>
          <a:p>
            <a:pPr>
              <a:lnSpc>
                <a:spcPct val="90000"/>
              </a:lnSpc>
            </a:pPr>
            <a:endParaRPr lang="nl-BE" sz="1500" dirty="0"/>
          </a:p>
        </p:txBody>
      </p:sp>
      <p:pic>
        <p:nvPicPr>
          <p:cNvPr id="8" name="Tijdelijke aanduiding voor inhoud 7" descr="Afbeelding met kleding, pak, persoon, person&#10;&#10;Automatisch gegenereerde beschrijving">
            <a:extLst>
              <a:ext uri="{FF2B5EF4-FFF2-40B4-BE49-F238E27FC236}">
                <a16:creationId xmlns:a16="http://schemas.microsoft.com/office/drawing/2014/main" id="{5FF65227-92E8-53DA-05CA-F276C0AA7A9F}"/>
              </a:ext>
            </a:extLst>
          </p:cNvPr>
          <p:cNvPicPr>
            <a:picLocks noGrp="1" noChangeAspect="1"/>
          </p:cNvPicPr>
          <p:nvPr>
            <p:ph sz="half" idx="2"/>
          </p:nvPr>
        </p:nvPicPr>
        <p:blipFill rotWithShape="1">
          <a:blip r:embed="rId2"/>
          <a:srcRect l="24221" r="25585" b="-2"/>
          <a:stretch/>
        </p:blipFill>
        <p:spPr>
          <a:xfrm>
            <a:off x="4648202" y="1417638"/>
            <a:ext cx="4038600" cy="4525963"/>
          </a:xfrm>
          <a:noFill/>
        </p:spPr>
      </p:pic>
    </p:spTree>
    <p:extLst>
      <p:ext uri="{BB962C8B-B14F-4D97-AF65-F5344CB8AC3E}">
        <p14:creationId xmlns:p14="http://schemas.microsoft.com/office/powerpoint/2010/main" val="3137482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7A73FF-7937-AA2F-D4E5-2325962B9106}"/>
              </a:ext>
            </a:extLst>
          </p:cNvPr>
          <p:cNvSpPr>
            <a:spLocks noGrp="1"/>
          </p:cNvSpPr>
          <p:nvPr>
            <p:ph type="title"/>
          </p:nvPr>
        </p:nvSpPr>
        <p:spPr/>
        <p:txBody>
          <a:bodyPr>
            <a:normAutofit fontScale="90000"/>
          </a:bodyPr>
          <a:lstStyle/>
          <a:p>
            <a:br>
              <a:rPr lang="en-NL" sz="4400" dirty="0">
                <a:effectLst/>
                <a:highlight>
                  <a:srgbClr val="FFFFFF"/>
                </a:highlight>
                <a:ea typeface="Yu Gothic" panose="020B0400000000000000" pitchFamily="34" charset="-128"/>
                <a:cs typeface="Times New Roman" panose="02020603050405020304" pitchFamily="18" charset="0"/>
              </a:rPr>
            </a:br>
            <a:r>
              <a:rPr lang="en-NL" sz="4400" dirty="0">
                <a:effectLst/>
                <a:highlight>
                  <a:srgbClr val="FFFFFF"/>
                </a:highlight>
                <a:ea typeface="Yu Gothic" panose="020B0400000000000000" pitchFamily="34" charset="-128"/>
                <a:cs typeface="Times New Roman" panose="02020603050405020304" pitchFamily="18" charset="0"/>
              </a:rPr>
              <a:t>Hoe </a:t>
            </a:r>
            <a:r>
              <a:rPr lang="en-NL" sz="4400" dirty="0" err="1">
                <a:effectLst/>
                <a:highlight>
                  <a:srgbClr val="FFFFFF"/>
                </a:highlight>
                <a:ea typeface="Yu Gothic" panose="020B0400000000000000" pitchFamily="34" charset="-128"/>
                <a:cs typeface="Times New Roman" panose="02020603050405020304" pitchFamily="18" charset="0"/>
              </a:rPr>
              <a:t>richten</a:t>
            </a:r>
            <a:r>
              <a:rPr lang="en-NL" sz="4400" dirty="0">
                <a:effectLst/>
                <a:highlight>
                  <a:srgbClr val="FFFFFF"/>
                </a:highlight>
                <a:ea typeface="Yu Gothic" panose="020B0400000000000000" pitchFamily="34" charset="-128"/>
                <a:cs typeface="Times New Roman" panose="02020603050405020304" pitchFamily="18" charset="0"/>
              </a:rPr>
              <a:t> we de </a:t>
            </a:r>
            <a:r>
              <a:rPr lang="en-NL" sz="4400" dirty="0" err="1">
                <a:effectLst/>
                <a:highlight>
                  <a:srgbClr val="FFFFFF"/>
                </a:highlight>
                <a:ea typeface="Yu Gothic" panose="020B0400000000000000" pitchFamily="34" charset="-128"/>
                <a:cs typeface="Times New Roman" panose="02020603050405020304" pitchFamily="18" charset="0"/>
              </a:rPr>
              <a:t>openbare</a:t>
            </a:r>
            <a:r>
              <a:rPr lang="en-NL" sz="4400" dirty="0">
                <a:effectLst/>
                <a:highlight>
                  <a:srgbClr val="FFFFFF"/>
                </a:highlight>
                <a:ea typeface="Yu Gothic" panose="020B0400000000000000" pitchFamily="34" charset="-128"/>
                <a:cs typeface="Times New Roman" panose="02020603050405020304" pitchFamily="18" charset="0"/>
              </a:rPr>
              <a:t> </a:t>
            </a:r>
            <a:r>
              <a:rPr lang="en-NL" sz="4400" dirty="0" err="1">
                <a:effectLst/>
                <a:highlight>
                  <a:srgbClr val="FFFFFF"/>
                </a:highlight>
                <a:ea typeface="Yu Gothic" panose="020B0400000000000000" pitchFamily="34" charset="-128"/>
                <a:cs typeface="Times New Roman" panose="02020603050405020304" pitchFamily="18" charset="0"/>
              </a:rPr>
              <a:t>ruimte</a:t>
            </a:r>
            <a:r>
              <a:rPr lang="en-NL" sz="4400" dirty="0">
                <a:effectLst/>
                <a:highlight>
                  <a:srgbClr val="FFFFFF"/>
                </a:highlight>
                <a:ea typeface="Yu Gothic" panose="020B0400000000000000" pitchFamily="34" charset="-128"/>
                <a:cs typeface="Times New Roman" panose="02020603050405020304" pitchFamily="18" charset="0"/>
              </a:rPr>
              <a:t> in? </a:t>
            </a:r>
            <a:br>
              <a:rPr lang="nl-BE" sz="4400" dirty="0">
                <a:effectLst/>
                <a:latin typeface="Aptos" panose="020B0004020202020204" pitchFamily="34" charset="0"/>
                <a:ea typeface="Yu Gothic" panose="020B0400000000000000" pitchFamily="34" charset="-128"/>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FFFD2FE8-FB3C-1584-40FD-9C7C01E5A75E}"/>
              </a:ext>
            </a:extLst>
          </p:cNvPr>
          <p:cNvSpPr>
            <a:spLocks noGrp="1"/>
          </p:cNvSpPr>
          <p:nvPr>
            <p:ph sz="half" idx="1"/>
          </p:nvPr>
        </p:nvSpPr>
        <p:spPr/>
        <p:txBody>
          <a:bodyPr>
            <a:normAutofit/>
          </a:bodyPr>
          <a:lstStyle/>
          <a:p>
            <a:pPr marL="0" indent="0">
              <a:lnSpc>
                <a:spcPct val="120000"/>
              </a:lnSpc>
              <a:spcAft>
                <a:spcPts val="1000"/>
              </a:spcAft>
              <a:buNone/>
            </a:pPr>
            <a:r>
              <a:rPr lang="en-NL" sz="2400" dirty="0" err="1">
                <a:effectLst/>
                <a:ea typeface="Yu Gothic" panose="020B0400000000000000" pitchFamily="34" charset="-128"/>
                <a:cs typeface="Times New Roman" panose="02020603050405020304" pitchFamily="18" charset="0"/>
              </a:rPr>
              <a:t>Standbeelden</a:t>
            </a:r>
            <a:r>
              <a:rPr lang="en-NL" sz="2400" dirty="0">
                <a:effectLst/>
                <a:ea typeface="Yu Gothic" panose="020B0400000000000000" pitchFamily="34" charset="-128"/>
                <a:cs typeface="Times New Roman" panose="02020603050405020304" pitchFamily="18" charset="0"/>
              </a:rPr>
              <a:t>, </a:t>
            </a:r>
            <a:r>
              <a:rPr lang="en-NL" sz="2400" dirty="0" err="1">
                <a:effectLst/>
                <a:ea typeface="Yu Gothic" panose="020B0400000000000000" pitchFamily="34" charset="-128"/>
                <a:cs typeface="Times New Roman" panose="02020603050405020304" pitchFamily="18" charset="0"/>
              </a:rPr>
              <a:t>plaatsnamen</a:t>
            </a:r>
            <a:r>
              <a:rPr lang="en-NL" sz="2400" dirty="0">
                <a:effectLst/>
                <a:ea typeface="Yu Gothic" panose="020B0400000000000000" pitchFamily="34" charset="-128"/>
                <a:cs typeface="Times New Roman" panose="02020603050405020304" pitchFamily="18" charset="0"/>
              </a:rPr>
              <a:t>, etc </a:t>
            </a:r>
            <a:r>
              <a:rPr lang="en-NL" sz="2400" dirty="0" err="1">
                <a:effectLst/>
                <a:ea typeface="Yu Gothic" panose="020B0400000000000000" pitchFamily="34" charset="-128"/>
                <a:cs typeface="Times New Roman" panose="02020603050405020304" pitchFamily="18" charset="0"/>
              </a:rPr>
              <a:t>zijn</a:t>
            </a:r>
            <a:r>
              <a:rPr lang="en-NL" sz="2400" dirty="0">
                <a:effectLst/>
                <a:ea typeface="Yu Gothic" panose="020B0400000000000000" pitchFamily="34" charset="-128"/>
                <a:cs typeface="Times New Roman" panose="02020603050405020304" pitchFamily="18" charset="0"/>
              </a:rPr>
              <a:t> </a:t>
            </a:r>
            <a:r>
              <a:rPr lang="en-NL" sz="2400" dirty="0" err="1">
                <a:effectLst/>
                <a:ea typeface="Yu Gothic" panose="020B0400000000000000" pitchFamily="34" charset="-128"/>
                <a:cs typeface="Times New Roman" panose="02020603050405020304" pitchFamily="18" charset="0"/>
              </a:rPr>
              <a:t>niet</a:t>
            </a:r>
            <a:r>
              <a:rPr lang="en-NL" sz="2400" dirty="0">
                <a:effectLst/>
                <a:ea typeface="Yu Gothic" panose="020B0400000000000000" pitchFamily="34" charset="-128"/>
                <a:cs typeface="Times New Roman" panose="02020603050405020304" pitchFamily="18" charset="0"/>
              </a:rPr>
              <a:t> </a:t>
            </a:r>
            <a:r>
              <a:rPr lang="en-NL" sz="2400" dirty="0" err="1">
                <a:effectLst/>
                <a:ea typeface="Yu Gothic" panose="020B0400000000000000" pitchFamily="34" charset="-128"/>
                <a:cs typeface="Times New Roman" panose="02020603050405020304" pitchFamily="18" charset="0"/>
              </a:rPr>
              <a:t>neutraal</a:t>
            </a:r>
            <a:r>
              <a:rPr lang="en-NL" sz="2400" dirty="0">
                <a:effectLst/>
                <a:ea typeface="Yu Gothic" panose="020B0400000000000000" pitchFamily="34" charset="-128"/>
                <a:cs typeface="Times New Roman" panose="02020603050405020304" pitchFamily="18" charset="0"/>
              </a:rPr>
              <a:t>, ze </a:t>
            </a:r>
            <a:r>
              <a:rPr lang="en-NL" sz="2400" dirty="0" err="1">
                <a:effectLst/>
                <a:ea typeface="Yu Gothic" panose="020B0400000000000000" pitchFamily="34" charset="-128"/>
                <a:cs typeface="Times New Roman" panose="02020603050405020304" pitchFamily="18" charset="0"/>
              </a:rPr>
              <a:t>zeggen</a:t>
            </a:r>
            <a:r>
              <a:rPr lang="en-NL" sz="2400" dirty="0">
                <a:effectLst/>
                <a:ea typeface="Yu Gothic" panose="020B0400000000000000" pitchFamily="34" charset="-128"/>
                <a:cs typeface="Times New Roman" panose="02020603050405020304" pitchFamily="18" charset="0"/>
              </a:rPr>
              <a:t> </a:t>
            </a:r>
            <a:r>
              <a:rPr lang="en-NL" sz="2400" dirty="0" err="1">
                <a:effectLst/>
                <a:ea typeface="Yu Gothic" panose="020B0400000000000000" pitchFamily="34" charset="-128"/>
                <a:cs typeface="Times New Roman" panose="02020603050405020304" pitchFamily="18" charset="0"/>
              </a:rPr>
              <a:t>iets</a:t>
            </a:r>
            <a:r>
              <a:rPr lang="en-NL" sz="2400" dirty="0">
                <a:effectLst/>
                <a:ea typeface="Yu Gothic" panose="020B0400000000000000" pitchFamily="34" charset="-128"/>
                <a:cs typeface="Times New Roman" panose="02020603050405020304" pitchFamily="18" charset="0"/>
              </a:rPr>
              <a:t> over </a:t>
            </a:r>
            <a:r>
              <a:rPr lang="en-NL" sz="2400" dirty="0" err="1">
                <a:effectLst/>
                <a:ea typeface="Yu Gothic" panose="020B0400000000000000" pitchFamily="34" charset="-128"/>
                <a:cs typeface="Times New Roman" panose="02020603050405020304" pitchFamily="18" charset="0"/>
              </a:rPr>
              <a:t>wie</a:t>
            </a:r>
            <a:r>
              <a:rPr lang="en-NL" sz="2400" dirty="0">
                <a:effectLst/>
                <a:ea typeface="Yu Gothic" panose="020B0400000000000000" pitchFamily="34" charset="-128"/>
                <a:cs typeface="Times New Roman" panose="02020603050405020304" pitchFamily="18" charset="0"/>
              </a:rPr>
              <a:t> we </a:t>
            </a:r>
            <a:r>
              <a:rPr lang="en-NL" sz="2400" dirty="0" err="1">
                <a:effectLst/>
                <a:ea typeface="Yu Gothic" panose="020B0400000000000000" pitchFamily="34" charset="-128"/>
                <a:cs typeface="Times New Roman" panose="02020603050405020304" pitchFamily="18" charset="0"/>
              </a:rPr>
              <a:t>willen</a:t>
            </a:r>
            <a:r>
              <a:rPr lang="en-NL" sz="2400" dirty="0">
                <a:effectLst/>
                <a:ea typeface="Yu Gothic" panose="020B0400000000000000" pitchFamily="34" charset="-128"/>
                <a:cs typeface="Times New Roman" panose="02020603050405020304" pitchFamily="18" charset="0"/>
              </a:rPr>
              <a:t> </a:t>
            </a:r>
            <a:r>
              <a:rPr lang="en-NL" sz="2400" dirty="0" err="1">
                <a:effectLst/>
                <a:ea typeface="Yu Gothic" panose="020B0400000000000000" pitchFamily="34" charset="-128"/>
                <a:cs typeface="Times New Roman" panose="02020603050405020304" pitchFamily="18" charset="0"/>
              </a:rPr>
              <a:t>zijn</a:t>
            </a:r>
            <a:r>
              <a:rPr lang="en-NL" sz="2400" dirty="0">
                <a:effectLst/>
                <a:ea typeface="Yu Gothic" panose="020B0400000000000000" pitchFamily="34" charset="-128"/>
                <a:cs typeface="Times New Roman" panose="02020603050405020304" pitchFamily="18" charset="0"/>
              </a:rPr>
              <a:t>, wat </a:t>
            </a:r>
            <a:r>
              <a:rPr lang="en-NL" sz="2400" dirty="0" err="1">
                <a:effectLst/>
                <a:ea typeface="Yu Gothic" panose="020B0400000000000000" pitchFamily="34" charset="-128"/>
                <a:cs typeface="Times New Roman" panose="02020603050405020304" pitchFamily="18" charset="0"/>
              </a:rPr>
              <a:t>ons</a:t>
            </a:r>
            <a:r>
              <a:rPr lang="en-NL" sz="2400" dirty="0">
                <a:effectLst/>
                <a:ea typeface="Yu Gothic" panose="020B0400000000000000" pitchFamily="34" charset="-128"/>
                <a:cs typeface="Times New Roman" panose="02020603050405020304" pitchFamily="18" charset="0"/>
              </a:rPr>
              <a:t> </a:t>
            </a:r>
            <a:r>
              <a:rPr lang="en-NL" sz="2400" dirty="0" err="1">
                <a:effectLst/>
                <a:ea typeface="Yu Gothic" panose="020B0400000000000000" pitchFamily="34" charset="-128"/>
                <a:cs typeface="Times New Roman" panose="02020603050405020304" pitchFamily="18" charset="0"/>
              </a:rPr>
              <a:t>verhaal</a:t>
            </a:r>
            <a:r>
              <a:rPr lang="en-NL" sz="2400" dirty="0">
                <a:effectLst/>
                <a:ea typeface="Yu Gothic" panose="020B0400000000000000" pitchFamily="34" charset="-128"/>
                <a:cs typeface="Times New Roman" panose="02020603050405020304" pitchFamily="18" charset="0"/>
              </a:rPr>
              <a:t> is </a:t>
            </a:r>
            <a:r>
              <a:rPr lang="en-NL" sz="2400" dirty="0" err="1">
                <a:effectLst/>
                <a:ea typeface="Yu Gothic" panose="020B0400000000000000" pitchFamily="34" charset="-128"/>
                <a:cs typeface="Times New Roman" panose="02020603050405020304" pitchFamily="18" charset="0"/>
              </a:rPr>
              <a:t>en</a:t>
            </a:r>
            <a:r>
              <a:rPr lang="en-NL" sz="2400" dirty="0">
                <a:effectLst/>
                <a:ea typeface="Yu Gothic" panose="020B0400000000000000" pitchFamily="34" charset="-128"/>
                <a:cs typeface="Times New Roman" panose="02020603050405020304" pitchFamily="18" charset="0"/>
              </a:rPr>
              <a:t> wat we </a:t>
            </a:r>
            <a:r>
              <a:rPr lang="en-NL" sz="2400" dirty="0" err="1">
                <a:effectLst/>
                <a:ea typeface="Yu Gothic" panose="020B0400000000000000" pitchFamily="34" charset="-128"/>
                <a:cs typeface="Times New Roman" panose="02020603050405020304" pitchFamily="18" charset="0"/>
              </a:rPr>
              <a:t>belangrijk</a:t>
            </a:r>
            <a:r>
              <a:rPr lang="en-NL" sz="2400" dirty="0">
                <a:effectLst/>
                <a:ea typeface="Yu Gothic" panose="020B0400000000000000" pitchFamily="34" charset="-128"/>
                <a:cs typeface="Times New Roman" panose="02020603050405020304" pitchFamily="18" charset="0"/>
              </a:rPr>
              <a:t> </a:t>
            </a:r>
            <a:r>
              <a:rPr lang="en-NL" sz="2400" dirty="0" err="1">
                <a:effectLst/>
                <a:ea typeface="Yu Gothic" panose="020B0400000000000000" pitchFamily="34" charset="-128"/>
                <a:cs typeface="Times New Roman" panose="02020603050405020304" pitchFamily="18" charset="0"/>
              </a:rPr>
              <a:t>vinden</a:t>
            </a:r>
            <a:r>
              <a:rPr lang="en-NL" sz="2400" dirty="0">
                <a:effectLst/>
                <a:ea typeface="Yu Gothic" panose="020B0400000000000000" pitchFamily="34" charset="-128"/>
                <a:cs typeface="Times New Roman" panose="02020603050405020304" pitchFamily="18" charset="0"/>
              </a:rPr>
              <a:t>! </a:t>
            </a:r>
            <a:endParaRPr lang="nl-BE" sz="2400" dirty="0">
              <a:effectLst/>
              <a:ea typeface="Yu Gothic" panose="020B0400000000000000" pitchFamily="34" charset="-128"/>
              <a:cs typeface="Times New Roman" panose="02020603050405020304" pitchFamily="18" charset="0"/>
            </a:endParaRPr>
          </a:p>
          <a:p>
            <a:endParaRPr lang="nl-BE" dirty="0"/>
          </a:p>
        </p:txBody>
      </p:sp>
      <p:pic>
        <p:nvPicPr>
          <p:cNvPr id="16" name="Tijdelijke aanduiding voor inhoud 15" descr="Afbeelding met buitenshuis, standbeeld, hemel, beeldhouwwerk&#10;&#10;Automatisch gegenereerde beschrijving">
            <a:extLst>
              <a:ext uri="{FF2B5EF4-FFF2-40B4-BE49-F238E27FC236}">
                <a16:creationId xmlns:a16="http://schemas.microsoft.com/office/drawing/2014/main" id="{5D5CE783-5F8B-51B0-2925-10802D65F6D8}"/>
              </a:ext>
            </a:extLst>
          </p:cNvPr>
          <p:cNvPicPr>
            <a:picLocks noGrp="1" noChangeAspect="1"/>
          </p:cNvPicPr>
          <p:nvPr>
            <p:ph sz="half" idx="2"/>
          </p:nvPr>
        </p:nvPicPr>
        <p:blipFill>
          <a:blip r:embed="rId2"/>
          <a:stretch>
            <a:fillRect/>
          </a:stretch>
        </p:blipFill>
        <p:spPr>
          <a:xfrm>
            <a:off x="4648202" y="1600200"/>
            <a:ext cx="4038600" cy="4038600"/>
          </a:xfrm>
        </p:spPr>
      </p:pic>
    </p:spTree>
    <p:extLst>
      <p:ext uri="{BB962C8B-B14F-4D97-AF65-F5344CB8AC3E}">
        <p14:creationId xmlns:p14="http://schemas.microsoft.com/office/powerpoint/2010/main" val="2294537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7D639-BF16-9E1E-B36B-D6382F934DAF}"/>
              </a:ext>
            </a:extLst>
          </p:cNvPr>
          <p:cNvSpPr>
            <a:spLocks noGrp="1"/>
          </p:cNvSpPr>
          <p:nvPr>
            <p:ph type="title"/>
          </p:nvPr>
        </p:nvSpPr>
        <p:spPr/>
        <p:txBody>
          <a:bodyPr>
            <a:normAutofit fontScale="90000"/>
          </a:bodyPr>
          <a:lstStyle/>
          <a:p>
            <a:r>
              <a:rPr lang="en-NL" dirty="0"/>
              <a:t>Afrikaans </a:t>
            </a:r>
            <a:r>
              <a:rPr lang="nl-BE" dirty="0"/>
              <a:t>C</a:t>
            </a:r>
            <a:r>
              <a:rPr lang="en-NL" dirty="0" err="1"/>
              <a:t>hristendom</a:t>
            </a:r>
            <a:r>
              <a:rPr lang="en-NL" dirty="0"/>
              <a:t>: </a:t>
            </a:r>
            <a:r>
              <a:rPr lang="en-NL" dirty="0" err="1"/>
              <a:t>vanaf</a:t>
            </a:r>
            <a:r>
              <a:rPr lang="en-NL" dirty="0"/>
              <a:t> het </a:t>
            </a:r>
            <a:r>
              <a:rPr lang="en-NL" dirty="0" err="1"/>
              <a:t>allereerste</a:t>
            </a:r>
            <a:r>
              <a:rPr lang="en-NL" dirty="0"/>
              <a:t> begin! </a:t>
            </a:r>
            <a:endParaRPr lang="nl-BE" dirty="0"/>
          </a:p>
        </p:txBody>
      </p:sp>
      <p:pic>
        <p:nvPicPr>
          <p:cNvPr id="9" name="Tijdelijke aanduiding voor inhoud 8" descr="Afbeelding met verven, paard, persoon, kunst&#10;&#10;Automatisch gegenereerde beschrijving">
            <a:extLst>
              <a:ext uri="{FF2B5EF4-FFF2-40B4-BE49-F238E27FC236}">
                <a16:creationId xmlns:a16="http://schemas.microsoft.com/office/drawing/2014/main" id="{234CF186-CAF0-0AAD-2016-E491751DB945}"/>
              </a:ext>
            </a:extLst>
          </p:cNvPr>
          <p:cNvPicPr>
            <a:picLocks noGrp="1" noChangeAspect="1"/>
          </p:cNvPicPr>
          <p:nvPr>
            <p:ph sz="half" idx="1"/>
          </p:nvPr>
        </p:nvPicPr>
        <p:blipFill>
          <a:blip r:embed="rId2"/>
          <a:stretch>
            <a:fillRect/>
          </a:stretch>
        </p:blipFill>
        <p:spPr>
          <a:xfrm>
            <a:off x="804672" y="2698845"/>
            <a:ext cx="3343656" cy="2328672"/>
          </a:xfrm>
        </p:spPr>
      </p:pic>
      <p:sp>
        <p:nvSpPr>
          <p:cNvPr id="6" name="Tijdelijke aanduiding voor inhoud 5">
            <a:extLst>
              <a:ext uri="{FF2B5EF4-FFF2-40B4-BE49-F238E27FC236}">
                <a16:creationId xmlns:a16="http://schemas.microsoft.com/office/drawing/2014/main" id="{FF7D9F7F-754E-E004-18C3-6F1CD7C395AC}"/>
              </a:ext>
            </a:extLst>
          </p:cNvPr>
          <p:cNvSpPr>
            <a:spLocks noGrp="1"/>
          </p:cNvSpPr>
          <p:nvPr>
            <p:ph sz="half" idx="2"/>
          </p:nvPr>
        </p:nvSpPr>
        <p:spPr/>
        <p:txBody>
          <a:bodyPr>
            <a:normAutofit fontScale="85000" lnSpcReduction="20000"/>
          </a:bodyPr>
          <a:lstStyle/>
          <a:p>
            <a:r>
              <a:rPr lang="en-NL" dirty="0"/>
              <a:t>Is de </a:t>
            </a:r>
            <a:r>
              <a:rPr lang="en-NL" dirty="0" err="1"/>
              <a:t>geschiedenis</a:t>
            </a:r>
            <a:r>
              <a:rPr lang="en-NL" dirty="0"/>
              <a:t> van Afrika, </a:t>
            </a:r>
            <a:r>
              <a:rPr lang="en-NL" dirty="0" err="1"/>
              <a:t>niet</a:t>
            </a:r>
            <a:r>
              <a:rPr lang="en-NL" dirty="0"/>
              <a:t> de </a:t>
            </a:r>
            <a:r>
              <a:rPr lang="en-NL" dirty="0" err="1"/>
              <a:t>geschiedenis</a:t>
            </a:r>
            <a:r>
              <a:rPr lang="en-NL" dirty="0"/>
              <a:t> van de </a:t>
            </a:r>
            <a:r>
              <a:rPr lang="en-NL" dirty="0" err="1"/>
              <a:t>kolonisatie</a:t>
            </a:r>
            <a:r>
              <a:rPr lang="en-NL" dirty="0"/>
              <a:t>! </a:t>
            </a:r>
          </a:p>
          <a:p>
            <a:r>
              <a:rPr lang="en-NL" dirty="0" err="1"/>
              <a:t>Eén</a:t>
            </a:r>
            <a:r>
              <a:rPr lang="en-NL" dirty="0"/>
              <a:t> van de </a:t>
            </a:r>
            <a:r>
              <a:rPr lang="en-NL" dirty="0" err="1"/>
              <a:t>eerste</a:t>
            </a:r>
            <a:r>
              <a:rPr lang="en-NL" dirty="0"/>
              <a:t> </a:t>
            </a:r>
            <a:r>
              <a:rPr lang="en-NL" dirty="0" err="1"/>
              <a:t>bekeerlingen</a:t>
            </a:r>
            <a:endParaRPr lang="en-NL" dirty="0"/>
          </a:p>
          <a:p>
            <a:r>
              <a:rPr lang="en-NL" dirty="0" err="1"/>
              <a:t>Beschreven</a:t>
            </a:r>
            <a:r>
              <a:rPr lang="en-NL" dirty="0"/>
              <a:t> in het </a:t>
            </a:r>
            <a:r>
              <a:rPr lang="en-NL" dirty="0" err="1"/>
              <a:t>Bijbelboek</a:t>
            </a:r>
            <a:r>
              <a:rPr lang="en-NL" dirty="0"/>
              <a:t> </a:t>
            </a:r>
            <a:r>
              <a:rPr lang="en-NL" dirty="0" err="1"/>
              <a:t>Handelingen</a:t>
            </a:r>
            <a:endParaRPr lang="en-NL" dirty="0"/>
          </a:p>
          <a:p>
            <a:r>
              <a:rPr lang="en-NL" dirty="0" err="1"/>
              <a:t>Functionaris</a:t>
            </a:r>
            <a:r>
              <a:rPr lang="en-NL" dirty="0"/>
              <a:t> </a:t>
            </a:r>
            <a:r>
              <a:rPr lang="en-NL" dirty="0" err="1"/>
              <a:t>afkomstig</a:t>
            </a:r>
            <a:r>
              <a:rPr lang="en-NL" dirty="0"/>
              <a:t> </a:t>
            </a:r>
            <a:r>
              <a:rPr lang="en-NL" dirty="0" err="1"/>
              <a:t>uit</a:t>
            </a:r>
            <a:r>
              <a:rPr lang="en-NL" dirty="0"/>
              <a:t> </a:t>
            </a:r>
            <a:r>
              <a:rPr lang="en-NL" dirty="0" err="1"/>
              <a:t>koninkrijk</a:t>
            </a:r>
            <a:r>
              <a:rPr lang="en-NL" dirty="0"/>
              <a:t> </a:t>
            </a:r>
            <a:r>
              <a:rPr lang="en-NL" dirty="0" err="1"/>
              <a:t>Ethiopië</a:t>
            </a:r>
            <a:endParaRPr lang="en-NL" dirty="0"/>
          </a:p>
          <a:p>
            <a:r>
              <a:rPr lang="en-NL" dirty="0" err="1"/>
              <a:t>Gelinkt</a:t>
            </a:r>
            <a:r>
              <a:rPr lang="en-NL" dirty="0"/>
              <a:t> </a:t>
            </a:r>
            <a:r>
              <a:rPr lang="en-NL" dirty="0" err="1"/>
              <a:t>aan</a:t>
            </a:r>
            <a:r>
              <a:rPr lang="en-NL" dirty="0"/>
              <a:t> </a:t>
            </a:r>
            <a:r>
              <a:rPr lang="en-NL" dirty="0" err="1"/>
              <a:t>ontstaan</a:t>
            </a:r>
            <a:r>
              <a:rPr lang="en-NL" dirty="0"/>
              <a:t> </a:t>
            </a:r>
            <a:r>
              <a:rPr lang="en-NL" dirty="0" err="1"/>
              <a:t>Ethiopische</a:t>
            </a:r>
            <a:r>
              <a:rPr lang="en-NL" dirty="0"/>
              <a:t> </a:t>
            </a:r>
            <a:r>
              <a:rPr lang="en-NL" dirty="0" err="1"/>
              <a:t>kerk</a:t>
            </a:r>
            <a:endParaRPr lang="en-NL" dirty="0"/>
          </a:p>
          <a:p>
            <a:r>
              <a:rPr lang="en-NL" dirty="0" err="1"/>
              <a:t>Belangrijke</a:t>
            </a:r>
            <a:r>
              <a:rPr lang="en-NL" dirty="0"/>
              <a:t> </a:t>
            </a:r>
            <a:r>
              <a:rPr lang="en-NL" dirty="0" err="1"/>
              <a:t>bron</a:t>
            </a:r>
            <a:r>
              <a:rPr lang="en-NL" dirty="0"/>
              <a:t> van trots</a:t>
            </a:r>
            <a:endParaRPr lang="nl-BE" dirty="0"/>
          </a:p>
        </p:txBody>
      </p:sp>
    </p:spTree>
    <p:extLst>
      <p:ext uri="{BB962C8B-B14F-4D97-AF65-F5344CB8AC3E}">
        <p14:creationId xmlns:p14="http://schemas.microsoft.com/office/powerpoint/2010/main" val="2914298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7A73FF-7937-AA2F-D4E5-2325962B9106}"/>
              </a:ext>
            </a:extLst>
          </p:cNvPr>
          <p:cNvSpPr>
            <a:spLocks noGrp="1"/>
          </p:cNvSpPr>
          <p:nvPr>
            <p:ph type="title"/>
          </p:nvPr>
        </p:nvSpPr>
        <p:spPr/>
        <p:txBody>
          <a:bodyPr>
            <a:normAutofit fontScale="90000"/>
          </a:bodyPr>
          <a:lstStyle/>
          <a:p>
            <a:br>
              <a:rPr lang="en-NL" sz="4400" dirty="0">
                <a:effectLst/>
                <a:highlight>
                  <a:srgbClr val="FFFFFF"/>
                </a:highlight>
                <a:ea typeface="Yu Gothic" panose="020B0400000000000000" pitchFamily="34" charset="-128"/>
                <a:cs typeface="Times New Roman" panose="02020603050405020304" pitchFamily="18" charset="0"/>
              </a:rPr>
            </a:br>
            <a:r>
              <a:rPr lang="en-NL" sz="4400" dirty="0">
                <a:effectLst/>
                <a:highlight>
                  <a:srgbClr val="FFFFFF"/>
                </a:highlight>
                <a:ea typeface="Yu Gothic" panose="020B0400000000000000" pitchFamily="34" charset="-128"/>
                <a:cs typeface="Times New Roman" panose="02020603050405020304" pitchFamily="18" charset="0"/>
              </a:rPr>
              <a:t>Het </a:t>
            </a:r>
            <a:r>
              <a:rPr lang="en-NL" sz="4400" dirty="0" err="1">
                <a:effectLst/>
                <a:highlight>
                  <a:srgbClr val="FFFFFF"/>
                </a:highlight>
                <a:ea typeface="Yu Gothic" panose="020B0400000000000000" pitchFamily="34" charset="-128"/>
                <a:cs typeface="Times New Roman" panose="02020603050405020304" pitchFamily="18" charset="0"/>
              </a:rPr>
              <a:t>verhaal</a:t>
            </a:r>
            <a:r>
              <a:rPr lang="en-NL" sz="4400" dirty="0">
                <a:effectLst/>
                <a:highlight>
                  <a:srgbClr val="FFFFFF"/>
                </a:highlight>
                <a:ea typeface="Yu Gothic" panose="020B0400000000000000" pitchFamily="34" charset="-128"/>
                <a:cs typeface="Times New Roman" panose="02020603050405020304" pitchFamily="18" charset="0"/>
              </a:rPr>
              <a:t> van de </a:t>
            </a:r>
            <a:r>
              <a:rPr lang="en-NL" sz="4400" dirty="0" err="1">
                <a:effectLst/>
                <a:highlight>
                  <a:srgbClr val="FFFFFF"/>
                </a:highlight>
                <a:ea typeface="Yu Gothic" panose="020B0400000000000000" pitchFamily="34" charset="-128"/>
                <a:cs typeface="Times New Roman" panose="02020603050405020304" pitchFamily="18" charset="0"/>
              </a:rPr>
              <a:t>kerk</a:t>
            </a:r>
            <a:r>
              <a:rPr lang="en-NL" sz="4400" dirty="0">
                <a:effectLst/>
                <a:highlight>
                  <a:srgbClr val="FFFFFF"/>
                </a:highlight>
                <a:ea typeface="Yu Gothic" panose="020B0400000000000000" pitchFamily="34" charset="-128"/>
                <a:cs typeface="Times New Roman" panose="02020603050405020304" pitchFamily="18" charset="0"/>
              </a:rPr>
              <a:t> op het </a:t>
            </a:r>
            <a:r>
              <a:rPr lang="en-NL" sz="4400" dirty="0" err="1">
                <a:effectLst/>
                <a:highlight>
                  <a:srgbClr val="FFFFFF"/>
                </a:highlight>
                <a:ea typeface="Yu Gothic" panose="020B0400000000000000" pitchFamily="34" charset="-128"/>
                <a:cs typeface="Times New Roman" panose="02020603050405020304" pitchFamily="18" charset="0"/>
              </a:rPr>
              <a:t>Afrikaanse</a:t>
            </a:r>
            <a:r>
              <a:rPr lang="en-NL" sz="4400" dirty="0">
                <a:effectLst/>
                <a:highlight>
                  <a:srgbClr val="FFFFFF"/>
                </a:highlight>
                <a:ea typeface="Yu Gothic" panose="020B0400000000000000" pitchFamily="34" charset="-128"/>
                <a:cs typeface="Times New Roman" panose="02020603050405020304" pitchFamily="18" charset="0"/>
              </a:rPr>
              <a:t> continent</a:t>
            </a:r>
            <a:br>
              <a:rPr lang="nl-BE" sz="4400" dirty="0">
                <a:effectLst/>
                <a:latin typeface="Aptos" panose="020B0004020202020204" pitchFamily="34" charset="0"/>
                <a:ea typeface="Yu Gothic" panose="020B0400000000000000" pitchFamily="34" charset="-128"/>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FFFD2FE8-FB3C-1584-40FD-9C7C01E5A75E}"/>
              </a:ext>
            </a:extLst>
          </p:cNvPr>
          <p:cNvSpPr>
            <a:spLocks noGrp="1"/>
          </p:cNvSpPr>
          <p:nvPr>
            <p:ph sz="half" idx="1"/>
          </p:nvPr>
        </p:nvSpPr>
        <p:spPr/>
        <p:txBody>
          <a:bodyPr>
            <a:normAutofit/>
          </a:bodyPr>
          <a:lstStyle/>
          <a:p>
            <a:pPr>
              <a:lnSpc>
                <a:spcPct val="120000"/>
              </a:lnSpc>
              <a:spcAft>
                <a:spcPts val="1000"/>
              </a:spcAft>
              <a:buFont typeface="Arial" panose="020B0604020202020204" pitchFamily="34" charset="0"/>
              <a:buChar char="•"/>
            </a:pPr>
            <a:r>
              <a:rPr lang="en-NL" sz="2600" dirty="0">
                <a:effectLst/>
                <a:ea typeface="Yu Gothic" panose="020B0400000000000000" pitchFamily="34" charset="-128"/>
                <a:cs typeface="Times New Roman" panose="02020603050405020304" pitchFamily="18" charset="0"/>
              </a:rPr>
              <a:t>Christendom </a:t>
            </a:r>
            <a:r>
              <a:rPr lang="en-NL" sz="2600" dirty="0" err="1">
                <a:effectLst/>
                <a:ea typeface="Yu Gothic" panose="020B0400000000000000" pitchFamily="34" charset="-128"/>
                <a:cs typeface="Times New Roman" panose="02020603050405020304" pitchFamily="18" charset="0"/>
              </a:rPr>
              <a:t>verspreidde</a:t>
            </a:r>
            <a:r>
              <a:rPr lang="en-NL" sz="2600" dirty="0">
                <a:effectLst/>
                <a:ea typeface="Yu Gothic" panose="020B0400000000000000" pitchFamily="34" charset="-128"/>
                <a:cs typeface="Times New Roman" panose="02020603050405020304" pitchFamily="18" charset="0"/>
              </a:rPr>
              <a:t> </a:t>
            </a:r>
            <a:r>
              <a:rPr lang="en-NL" sz="2600" dirty="0" err="1">
                <a:effectLst/>
                <a:ea typeface="Yu Gothic" panose="020B0400000000000000" pitchFamily="34" charset="-128"/>
                <a:cs typeface="Times New Roman" panose="02020603050405020304" pitchFamily="18" charset="0"/>
              </a:rPr>
              <a:t>zich</a:t>
            </a:r>
            <a:r>
              <a:rPr lang="en-NL" sz="2600" dirty="0">
                <a:ea typeface="Yu Gothic" panose="020B0400000000000000" pitchFamily="34" charset="-128"/>
                <a:cs typeface="Times New Roman" panose="02020603050405020304" pitchFamily="18" charset="0"/>
              </a:rPr>
              <a:t> in het </a:t>
            </a:r>
            <a:r>
              <a:rPr lang="en-NL" sz="2600" dirty="0" err="1">
                <a:ea typeface="Yu Gothic" panose="020B0400000000000000" pitchFamily="34" charset="-128"/>
                <a:cs typeface="Times New Roman" panose="02020603050405020304" pitchFamily="18" charset="0"/>
              </a:rPr>
              <a:t>Romeinse</a:t>
            </a:r>
            <a:r>
              <a:rPr lang="en-NL" sz="2600" dirty="0">
                <a:ea typeface="Yu Gothic" panose="020B0400000000000000" pitchFamily="34" charset="-128"/>
                <a:cs typeface="Times New Roman" panose="02020603050405020304" pitchFamily="18" charset="0"/>
              </a:rPr>
              <a:t> Rijk, </a:t>
            </a:r>
            <a:r>
              <a:rPr lang="en-NL" sz="2600" dirty="0" err="1">
                <a:ea typeface="Yu Gothic" panose="020B0400000000000000" pitchFamily="34" charset="-128"/>
                <a:cs typeface="Times New Roman" panose="02020603050405020304" pitchFamily="18" charset="0"/>
              </a:rPr>
              <a:t>dus</a:t>
            </a:r>
            <a:r>
              <a:rPr lang="en-NL" sz="2600" dirty="0">
                <a:ea typeface="Yu Gothic" panose="020B0400000000000000" pitchFamily="34" charset="-128"/>
                <a:cs typeface="Times New Roman" panose="02020603050405020304" pitchFamily="18" charset="0"/>
              </a:rPr>
              <a:t> </a:t>
            </a:r>
            <a:r>
              <a:rPr lang="en-NL" sz="2600" dirty="0" err="1">
                <a:ea typeface="Yu Gothic" panose="020B0400000000000000" pitchFamily="34" charset="-128"/>
                <a:cs typeface="Times New Roman" panose="02020603050405020304" pitchFamily="18" charset="0"/>
              </a:rPr>
              <a:t>ook</a:t>
            </a:r>
            <a:r>
              <a:rPr lang="en-NL" sz="2600" dirty="0">
                <a:ea typeface="Yu Gothic" panose="020B0400000000000000" pitchFamily="34" charset="-128"/>
                <a:cs typeface="Times New Roman" panose="02020603050405020304" pitchFamily="18" charset="0"/>
              </a:rPr>
              <a:t> in Noord-Afrika. </a:t>
            </a:r>
          </a:p>
          <a:p>
            <a:pPr>
              <a:lnSpc>
                <a:spcPct val="120000"/>
              </a:lnSpc>
              <a:spcAft>
                <a:spcPts val="1000"/>
              </a:spcAft>
              <a:buFont typeface="Arial" panose="020B0604020202020204" pitchFamily="34" charset="0"/>
              <a:buChar char="•"/>
            </a:pPr>
            <a:r>
              <a:rPr lang="en-NL" sz="2600" dirty="0" err="1">
                <a:effectLst/>
                <a:ea typeface="Yu Gothic" panose="020B0400000000000000" pitchFamily="34" charset="-128"/>
                <a:cs typeface="Times New Roman" panose="02020603050405020304" pitchFamily="18" charset="0"/>
              </a:rPr>
              <a:t>Belangrijke</a:t>
            </a:r>
            <a:r>
              <a:rPr lang="en-NL" sz="2600" dirty="0">
                <a:effectLst/>
                <a:ea typeface="Yu Gothic" panose="020B0400000000000000" pitchFamily="34" charset="-128"/>
                <a:cs typeface="Times New Roman" panose="02020603050405020304" pitchFamily="18" charset="0"/>
              </a:rPr>
              <a:t> cent</a:t>
            </a:r>
            <a:r>
              <a:rPr lang="en-NL" sz="2600" dirty="0">
                <a:ea typeface="Yu Gothic" panose="020B0400000000000000" pitchFamily="34" charset="-128"/>
                <a:cs typeface="Times New Roman" panose="02020603050405020304" pitchFamily="18" charset="0"/>
              </a:rPr>
              <a:t>ra </a:t>
            </a:r>
            <a:r>
              <a:rPr lang="en-NL" sz="2600" dirty="0" err="1">
                <a:ea typeface="Yu Gothic" panose="020B0400000000000000" pitchFamily="34" charset="-128"/>
                <a:cs typeface="Times New Roman" panose="02020603050405020304" pitchFamily="18" charset="0"/>
              </a:rPr>
              <a:t>zoals</a:t>
            </a:r>
            <a:r>
              <a:rPr lang="en-NL" sz="2600" dirty="0">
                <a:ea typeface="Yu Gothic" panose="020B0400000000000000" pitchFamily="34" charset="-128"/>
                <a:cs typeface="Times New Roman" panose="02020603050405020304" pitchFamily="18" charset="0"/>
              </a:rPr>
              <a:t> </a:t>
            </a:r>
            <a:r>
              <a:rPr lang="en-NL" sz="2600" dirty="0" err="1">
                <a:ea typeface="Yu Gothic" panose="020B0400000000000000" pitchFamily="34" charset="-128"/>
                <a:cs typeface="Times New Roman" panose="02020603050405020304" pitchFamily="18" charset="0"/>
              </a:rPr>
              <a:t>Carthago</a:t>
            </a:r>
            <a:r>
              <a:rPr lang="en-NL" sz="2600" dirty="0">
                <a:ea typeface="Yu Gothic" panose="020B0400000000000000" pitchFamily="34" charset="-128"/>
                <a:cs typeface="Times New Roman" panose="02020603050405020304" pitchFamily="18" charset="0"/>
              </a:rPr>
              <a:t> in Noord-Afrika</a:t>
            </a:r>
            <a:endParaRPr lang="nl-BE" sz="2600" dirty="0">
              <a:effectLst/>
              <a:ea typeface="Yu Gothic" panose="020B0400000000000000" pitchFamily="34" charset="-128"/>
              <a:cs typeface="Times New Roman" panose="02020603050405020304" pitchFamily="18" charset="0"/>
            </a:endParaRPr>
          </a:p>
          <a:p>
            <a:endParaRPr lang="nl-BE" dirty="0"/>
          </a:p>
        </p:txBody>
      </p:sp>
      <p:pic>
        <p:nvPicPr>
          <p:cNvPr id="7" name="Tijdelijke aanduiding voor inhoud 6" descr="Afbeelding met tekst, kaart, atlas&#10;&#10;Automatisch gegenereerde beschrijving">
            <a:extLst>
              <a:ext uri="{FF2B5EF4-FFF2-40B4-BE49-F238E27FC236}">
                <a16:creationId xmlns:a16="http://schemas.microsoft.com/office/drawing/2014/main" id="{B2BD5B3A-8F82-9967-014D-237071BC29AD}"/>
              </a:ext>
            </a:extLst>
          </p:cNvPr>
          <p:cNvPicPr>
            <a:picLocks noGrp="1" noChangeAspect="1"/>
          </p:cNvPicPr>
          <p:nvPr>
            <p:ph sz="half" idx="2"/>
          </p:nvPr>
        </p:nvPicPr>
        <p:blipFill>
          <a:blip r:embed="rId2"/>
          <a:stretch>
            <a:fillRect/>
          </a:stretch>
        </p:blipFill>
        <p:spPr>
          <a:xfrm>
            <a:off x="4648200" y="2557386"/>
            <a:ext cx="4038600" cy="2611591"/>
          </a:xfrm>
        </p:spPr>
      </p:pic>
    </p:spTree>
    <p:extLst>
      <p:ext uri="{BB962C8B-B14F-4D97-AF65-F5344CB8AC3E}">
        <p14:creationId xmlns:p14="http://schemas.microsoft.com/office/powerpoint/2010/main" val="2099049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7D639-BF16-9E1E-B36B-D6382F934DAF}"/>
              </a:ext>
            </a:extLst>
          </p:cNvPr>
          <p:cNvSpPr>
            <a:spLocks noGrp="1"/>
          </p:cNvSpPr>
          <p:nvPr>
            <p:ph type="title"/>
          </p:nvPr>
        </p:nvSpPr>
        <p:spPr/>
        <p:txBody>
          <a:bodyPr/>
          <a:lstStyle/>
          <a:p>
            <a:r>
              <a:rPr lang="en-NL" dirty="0"/>
              <a:t>St. </a:t>
            </a:r>
            <a:r>
              <a:rPr lang="en-NL" dirty="0" err="1"/>
              <a:t>Augustinus</a:t>
            </a:r>
            <a:endParaRPr lang="nl-BE" dirty="0"/>
          </a:p>
        </p:txBody>
      </p:sp>
      <p:pic>
        <p:nvPicPr>
          <p:cNvPr id="10" name="Tijdelijke aanduiding voor inhoud 9" descr="Afbeelding met tekst, Menselijk gezicht, verven, tekening&#10;&#10;Automatisch gegenereerde beschrijving">
            <a:extLst>
              <a:ext uri="{FF2B5EF4-FFF2-40B4-BE49-F238E27FC236}">
                <a16:creationId xmlns:a16="http://schemas.microsoft.com/office/drawing/2014/main" id="{F77EF679-E2FF-6FA6-4B2A-BEDDC076D2FD}"/>
              </a:ext>
            </a:extLst>
          </p:cNvPr>
          <p:cNvPicPr>
            <a:picLocks noGrp="1" noChangeAspect="1"/>
          </p:cNvPicPr>
          <p:nvPr>
            <p:ph sz="half" idx="1"/>
          </p:nvPr>
        </p:nvPicPr>
        <p:blipFill rotWithShape="1">
          <a:blip r:embed="rId3"/>
          <a:srcRect l="26911" t="-2175" r="21235" b="2987"/>
          <a:stretch/>
        </p:blipFill>
        <p:spPr>
          <a:xfrm>
            <a:off x="799404" y="1600200"/>
            <a:ext cx="3354191" cy="4525963"/>
          </a:xfrm>
          <a:prstGeom prst="rect">
            <a:avLst/>
          </a:prstGeom>
        </p:spPr>
      </p:pic>
      <p:pic>
        <p:nvPicPr>
          <p:cNvPr id="8" name="Tijdelijke aanduiding voor inhoud 7" descr="Afbeelding met kleding, persoon, verven, person&#10;&#10;Automatisch gegenereerde beschrijving">
            <a:extLst>
              <a:ext uri="{FF2B5EF4-FFF2-40B4-BE49-F238E27FC236}">
                <a16:creationId xmlns:a16="http://schemas.microsoft.com/office/drawing/2014/main" id="{F35D92E0-DB78-DFED-5898-BB421AE6906B}"/>
              </a:ext>
            </a:extLst>
          </p:cNvPr>
          <p:cNvPicPr>
            <a:picLocks noGrp="1" noChangeAspect="1"/>
          </p:cNvPicPr>
          <p:nvPr>
            <p:ph sz="half" idx="2"/>
          </p:nvPr>
        </p:nvPicPr>
        <p:blipFill>
          <a:blip r:embed="rId4"/>
          <a:stretch>
            <a:fillRect/>
          </a:stretch>
        </p:blipFill>
        <p:spPr>
          <a:xfrm>
            <a:off x="4894351" y="1687286"/>
            <a:ext cx="3546298" cy="4525963"/>
          </a:xfrm>
        </p:spPr>
      </p:pic>
    </p:spTree>
    <p:extLst>
      <p:ext uri="{BB962C8B-B14F-4D97-AF65-F5344CB8AC3E}">
        <p14:creationId xmlns:p14="http://schemas.microsoft.com/office/powerpoint/2010/main" val="2152199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7D639-BF16-9E1E-B36B-D6382F934DAF}"/>
              </a:ext>
            </a:extLst>
          </p:cNvPr>
          <p:cNvSpPr>
            <a:spLocks noGrp="1"/>
          </p:cNvSpPr>
          <p:nvPr>
            <p:ph type="title"/>
          </p:nvPr>
        </p:nvSpPr>
        <p:spPr/>
        <p:txBody>
          <a:bodyPr>
            <a:normAutofit/>
          </a:bodyPr>
          <a:lstStyle/>
          <a:p>
            <a:r>
              <a:rPr lang="en-NL" dirty="0" err="1"/>
              <a:t>Zusters</a:t>
            </a:r>
            <a:r>
              <a:rPr lang="en-NL" dirty="0"/>
              <a:t> in Congo (1926 – 1960)</a:t>
            </a:r>
            <a:endParaRPr lang="nl-BE" dirty="0"/>
          </a:p>
        </p:txBody>
      </p:sp>
      <p:sp>
        <p:nvSpPr>
          <p:cNvPr id="6" name="Tijdelijke aanduiding voor inhoud 5">
            <a:extLst>
              <a:ext uri="{FF2B5EF4-FFF2-40B4-BE49-F238E27FC236}">
                <a16:creationId xmlns:a16="http://schemas.microsoft.com/office/drawing/2014/main" id="{FF7D9F7F-754E-E004-18C3-6F1CD7C395AC}"/>
              </a:ext>
            </a:extLst>
          </p:cNvPr>
          <p:cNvSpPr>
            <a:spLocks noGrp="1"/>
          </p:cNvSpPr>
          <p:nvPr>
            <p:ph sz="half" idx="2"/>
          </p:nvPr>
        </p:nvSpPr>
        <p:spPr/>
        <p:txBody>
          <a:bodyPr>
            <a:normAutofit fontScale="85000" lnSpcReduction="20000"/>
          </a:bodyPr>
          <a:lstStyle/>
          <a:p>
            <a:r>
              <a:rPr lang="en-NL" dirty="0" err="1"/>
              <a:t>Begon</a:t>
            </a:r>
            <a:r>
              <a:rPr lang="en-NL" dirty="0"/>
              <a:t> in 1926 met </a:t>
            </a:r>
            <a:r>
              <a:rPr lang="en-NL" dirty="0" err="1"/>
              <a:t>vijf</a:t>
            </a:r>
            <a:r>
              <a:rPr lang="en-NL" dirty="0"/>
              <a:t> </a:t>
            </a:r>
            <a:r>
              <a:rPr lang="en-NL" dirty="0" err="1"/>
              <a:t>zusters</a:t>
            </a:r>
            <a:endParaRPr lang="en-NL" dirty="0"/>
          </a:p>
          <a:p>
            <a:r>
              <a:rPr lang="en-NL" dirty="0" err="1"/>
              <a:t>Zelfbewustzijn</a:t>
            </a:r>
            <a:r>
              <a:rPr lang="en-NL" dirty="0"/>
              <a:t> </a:t>
            </a:r>
            <a:r>
              <a:rPr lang="en-NL" dirty="0" err="1"/>
              <a:t>voor</a:t>
            </a:r>
            <a:r>
              <a:rPr lang="en-NL" dirty="0"/>
              <a:t> de </a:t>
            </a:r>
            <a:r>
              <a:rPr lang="en-NL" dirty="0" err="1"/>
              <a:t>orde</a:t>
            </a:r>
            <a:r>
              <a:rPr lang="en-NL" dirty="0"/>
              <a:t>: er </a:t>
            </a:r>
            <a:r>
              <a:rPr lang="en-NL" dirty="0" err="1"/>
              <a:t>waren</a:t>
            </a:r>
            <a:r>
              <a:rPr lang="en-NL" dirty="0"/>
              <a:t> nu </a:t>
            </a:r>
            <a:r>
              <a:rPr lang="en-NL" dirty="0" err="1"/>
              <a:t>zusters</a:t>
            </a:r>
            <a:r>
              <a:rPr lang="en-NL" dirty="0"/>
              <a:t> die “</a:t>
            </a:r>
            <a:r>
              <a:rPr lang="en-NL" dirty="0" err="1"/>
              <a:t>hun</a:t>
            </a:r>
            <a:r>
              <a:rPr lang="en-NL" dirty="0"/>
              <a:t> </a:t>
            </a:r>
            <a:r>
              <a:rPr lang="en-NL" dirty="0" err="1"/>
              <a:t>jong</a:t>
            </a:r>
            <a:r>
              <a:rPr lang="en-NL" dirty="0"/>
              <a:t> </a:t>
            </a:r>
            <a:r>
              <a:rPr lang="en-NL" dirty="0" err="1"/>
              <a:t>leven</a:t>
            </a:r>
            <a:r>
              <a:rPr lang="en-NL" dirty="0"/>
              <a:t> </a:t>
            </a:r>
            <a:r>
              <a:rPr lang="en-NL" dirty="0" err="1"/>
              <a:t>slachtofferden</a:t>
            </a:r>
            <a:r>
              <a:rPr lang="en-NL" dirty="0"/>
              <a:t> tot heil der </a:t>
            </a:r>
            <a:r>
              <a:rPr lang="en-NL" dirty="0" err="1"/>
              <a:t>arme</a:t>
            </a:r>
            <a:r>
              <a:rPr lang="en-NL" dirty="0"/>
              <a:t> </a:t>
            </a:r>
            <a:r>
              <a:rPr lang="en-NL" dirty="0" err="1"/>
              <a:t>Congoleezen</a:t>
            </a:r>
            <a:r>
              <a:rPr lang="en-NL" dirty="0"/>
              <a:t>”</a:t>
            </a:r>
          </a:p>
          <a:p>
            <a:r>
              <a:rPr lang="en-NL" dirty="0"/>
              <a:t>In </a:t>
            </a:r>
            <a:r>
              <a:rPr lang="en-NL" dirty="0" err="1"/>
              <a:t>samenwerking</a:t>
            </a:r>
            <a:r>
              <a:rPr lang="en-NL" dirty="0"/>
              <a:t> met </a:t>
            </a:r>
            <a:r>
              <a:rPr lang="en-NL" dirty="0" err="1"/>
              <a:t>missieposten</a:t>
            </a:r>
            <a:r>
              <a:rPr lang="en-NL" dirty="0"/>
              <a:t> van </a:t>
            </a:r>
            <a:r>
              <a:rPr lang="en-NL" dirty="0" err="1"/>
              <a:t>Scheut</a:t>
            </a:r>
            <a:endParaRPr lang="en-NL" dirty="0"/>
          </a:p>
          <a:p>
            <a:r>
              <a:rPr lang="en-NL" dirty="0"/>
              <a:t>Subsidies </a:t>
            </a:r>
            <a:r>
              <a:rPr lang="en-NL" dirty="0" err="1"/>
              <a:t>gekregen</a:t>
            </a:r>
            <a:r>
              <a:rPr lang="en-NL" dirty="0"/>
              <a:t> van de minister van </a:t>
            </a:r>
            <a:r>
              <a:rPr lang="en-NL" dirty="0" err="1"/>
              <a:t>koloniën</a:t>
            </a:r>
            <a:r>
              <a:rPr lang="en-NL" dirty="0"/>
              <a:t> </a:t>
            </a:r>
            <a:r>
              <a:rPr lang="en-NL" dirty="0" err="1"/>
              <a:t>voor</a:t>
            </a:r>
            <a:r>
              <a:rPr lang="en-NL" dirty="0"/>
              <a:t> bouw van </a:t>
            </a:r>
            <a:r>
              <a:rPr lang="en-NL" dirty="0" err="1"/>
              <a:t>klooster</a:t>
            </a:r>
            <a:r>
              <a:rPr lang="en-NL" dirty="0"/>
              <a:t> </a:t>
            </a:r>
            <a:r>
              <a:rPr lang="en-NL" dirty="0" err="1"/>
              <a:t>en</a:t>
            </a:r>
            <a:r>
              <a:rPr lang="en-NL" dirty="0"/>
              <a:t> </a:t>
            </a:r>
            <a:r>
              <a:rPr lang="en-NL" dirty="0" err="1"/>
              <a:t>scholen</a:t>
            </a:r>
            <a:endParaRPr lang="nl-BE" dirty="0"/>
          </a:p>
        </p:txBody>
      </p:sp>
      <p:pic>
        <p:nvPicPr>
          <p:cNvPr id="12" name="Tijdelijke aanduiding voor inhoud 11" descr="Afbeelding met kaart, tekst, atlas&#10;&#10;Automatisch gegenereerde beschrijving">
            <a:extLst>
              <a:ext uri="{FF2B5EF4-FFF2-40B4-BE49-F238E27FC236}">
                <a16:creationId xmlns:a16="http://schemas.microsoft.com/office/drawing/2014/main" id="{A408668F-FE54-3651-305F-C030D67210CA}"/>
              </a:ext>
            </a:extLst>
          </p:cNvPr>
          <p:cNvPicPr>
            <a:picLocks noGrp="1" noChangeAspect="1"/>
          </p:cNvPicPr>
          <p:nvPr>
            <p:ph sz="half" idx="1"/>
          </p:nvPr>
        </p:nvPicPr>
        <p:blipFill>
          <a:blip r:embed="rId3"/>
          <a:stretch>
            <a:fillRect/>
          </a:stretch>
        </p:blipFill>
        <p:spPr>
          <a:xfrm>
            <a:off x="457200" y="2181089"/>
            <a:ext cx="4038600" cy="3364185"/>
          </a:xfrm>
        </p:spPr>
      </p:pic>
    </p:spTree>
    <p:extLst>
      <p:ext uri="{BB962C8B-B14F-4D97-AF65-F5344CB8AC3E}">
        <p14:creationId xmlns:p14="http://schemas.microsoft.com/office/powerpoint/2010/main" val="1753036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7D639-BF16-9E1E-B36B-D6382F934DAF}"/>
              </a:ext>
            </a:extLst>
          </p:cNvPr>
          <p:cNvSpPr>
            <a:spLocks noGrp="1"/>
          </p:cNvSpPr>
          <p:nvPr>
            <p:ph type="title"/>
          </p:nvPr>
        </p:nvSpPr>
        <p:spPr>
          <a:xfrm>
            <a:off x="457200" y="274638"/>
            <a:ext cx="8229600" cy="1143000"/>
          </a:xfrm>
        </p:spPr>
        <p:txBody>
          <a:bodyPr anchor="ctr">
            <a:normAutofit/>
          </a:bodyPr>
          <a:lstStyle/>
          <a:p>
            <a:r>
              <a:rPr lang="en-NL" dirty="0" err="1"/>
              <a:t>Zusters</a:t>
            </a:r>
            <a:r>
              <a:rPr lang="en-NL" dirty="0"/>
              <a:t> in Congo</a:t>
            </a:r>
            <a:endParaRPr lang="nl-BE" dirty="0"/>
          </a:p>
        </p:txBody>
      </p:sp>
      <p:sp>
        <p:nvSpPr>
          <p:cNvPr id="6" name="Tijdelijke aanduiding voor inhoud 5">
            <a:extLst>
              <a:ext uri="{FF2B5EF4-FFF2-40B4-BE49-F238E27FC236}">
                <a16:creationId xmlns:a16="http://schemas.microsoft.com/office/drawing/2014/main" id="{FF7D9F7F-754E-E004-18C3-6F1CD7C395AC}"/>
              </a:ext>
            </a:extLst>
          </p:cNvPr>
          <p:cNvSpPr>
            <a:spLocks noGrp="1"/>
          </p:cNvSpPr>
          <p:nvPr>
            <p:ph sz="half" idx="1"/>
          </p:nvPr>
        </p:nvSpPr>
        <p:spPr>
          <a:xfrm>
            <a:off x="457200" y="1600200"/>
            <a:ext cx="4038600" cy="4525963"/>
          </a:xfrm>
        </p:spPr>
        <p:txBody>
          <a:bodyPr>
            <a:normAutofit/>
          </a:bodyPr>
          <a:lstStyle/>
          <a:p>
            <a:pPr>
              <a:lnSpc>
                <a:spcPct val="90000"/>
              </a:lnSpc>
            </a:pPr>
            <a:r>
              <a:rPr lang="en-NL" sz="2000"/>
              <a:t>In </a:t>
            </a:r>
            <a:r>
              <a:rPr lang="nl-NL" sz="2000"/>
              <a:t>totaal</a:t>
            </a:r>
            <a:r>
              <a:rPr lang="en-NL" sz="2000"/>
              <a:t> </a:t>
            </a:r>
            <a:r>
              <a:rPr lang="en-NL" sz="2000" err="1"/>
              <a:t>zes</a:t>
            </a:r>
            <a:r>
              <a:rPr lang="en-NL" sz="2000"/>
              <a:t> </a:t>
            </a:r>
            <a:r>
              <a:rPr lang="en-NL" sz="2000" err="1"/>
              <a:t>missieposten</a:t>
            </a:r>
            <a:endParaRPr lang="en-NL" sz="2000"/>
          </a:p>
          <a:p>
            <a:pPr>
              <a:lnSpc>
                <a:spcPct val="90000"/>
              </a:lnSpc>
            </a:pPr>
            <a:r>
              <a:rPr lang="en-NL" sz="2000" err="1"/>
              <a:t>Vóór</a:t>
            </a:r>
            <a:r>
              <a:rPr lang="en-NL" sz="2000"/>
              <a:t> de </a:t>
            </a:r>
            <a:r>
              <a:rPr lang="en-NL" sz="2000" err="1"/>
              <a:t>onafhankelijkheid</a:t>
            </a:r>
            <a:r>
              <a:rPr lang="en-NL" sz="2000"/>
              <a:t> 58 </a:t>
            </a:r>
            <a:r>
              <a:rPr lang="en-NL" sz="2000" err="1"/>
              <a:t>zusters</a:t>
            </a:r>
            <a:r>
              <a:rPr lang="en-NL" sz="2000"/>
              <a:t> in </a:t>
            </a:r>
            <a:r>
              <a:rPr lang="en-NL" sz="2000" err="1"/>
              <a:t>totaal</a:t>
            </a:r>
            <a:endParaRPr lang="en-NL" sz="2000"/>
          </a:p>
          <a:p>
            <a:pPr>
              <a:lnSpc>
                <a:spcPct val="90000"/>
              </a:lnSpc>
            </a:pPr>
            <a:r>
              <a:rPr lang="en-NL" sz="2000"/>
              <a:t>D</a:t>
            </a:r>
            <a:r>
              <a:rPr lang="nl-BE" sz="2000"/>
              <a:t>o</a:t>
            </a:r>
            <a:r>
              <a:rPr lang="en-NL" sz="2000" err="1"/>
              <a:t>el</a:t>
            </a:r>
            <a:r>
              <a:rPr lang="en-NL" sz="2000"/>
              <a:t>: </a:t>
            </a:r>
            <a:r>
              <a:rPr lang="en-NL" sz="2000" err="1"/>
              <a:t>transformatie</a:t>
            </a:r>
            <a:r>
              <a:rPr lang="en-NL" sz="2000"/>
              <a:t> van </a:t>
            </a:r>
            <a:r>
              <a:rPr lang="en-NL" sz="2000" err="1"/>
              <a:t>heidense</a:t>
            </a:r>
            <a:r>
              <a:rPr lang="en-NL" sz="2000"/>
              <a:t> </a:t>
            </a:r>
            <a:r>
              <a:rPr lang="en-NL" sz="2000" err="1"/>
              <a:t>cultuur</a:t>
            </a:r>
            <a:r>
              <a:rPr lang="en-NL" sz="2000"/>
              <a:t> in </a:t>
            </a:r>
            <a:r>
              <a:rPr lang="en-NL" sz="2000" err="1"/>
              <a:t>christelijke</a:t>
            </a:r>
            <a:r>
              <a:rPr lang="en-NL" sz="2000"/>
              <a:t> </a:t>
            </a:r>
            <a:r>
              <a:rPr lang="en-NL" sz="2000" err="1"/>
              <a:t>cultuur</a:t>
            </a:r>
            <a:endParaRPr lang="en-NL" sz="2000"/>
          </a:p>
          <a:p>
            <a:pPr>
              <a:lnSpc>
                <a:spcPct val="90000"/>
              </a:lnSpc>
            </a:pPr>
            <a:r>
              <a:rPr lang="nl-BE" sz="2000"/>
              <a:t>V</a:t>
            </a:r>
            <a:r>
              <a:rPr lang="en-NL" sz="2000" err="1"/>
              <a:t>oorkeur</a:t>
            </a:r>
            <a:r>
              <a:rPr lang="en-NL" sz="2000"/>
              <a:t> van de </a:t>
            </a:r>
            <a:r>
              <a:rPr lang="en-NL" sz="2000" err="1"/>
              <a:t>staat</a:t>
            </a:r>
            <a:r>
              <a:rPr lang="en-NL" sz="2000"/>
              <a:t> </a:t>
            </a:r>
            <a:r>
              <a:rPr lang="en-NL" sz="2000" err="1"/>
              <a:t>voor</a:t>
            </a:r>
            <a:r>
              <a:rPr lang="en-NL" sz="2000"/>
              <a:t> </a:t>
            </a:r>
            <a:r>
              <a:rPr lang="en-NL" sz="2000" err="1"/>
              <a:t>onderwijs</a:t>
            </a:r>
            <a:r>
              <a:rPr lang="en-NL" sz="2000"/>
              <a:t> door </a:t>
            </a:r>
            <a:r>
              <a:rPr lang="en-NL" sz="2000" err="1"/>
              <a:t>religieuzen</a:t>
            </a:r>
            <a:r>
              <a:rPr lang="en-NL" sz="2000"/>
              <a:t> </a:t>
            </a:r>
            <a:r>
              <a:rPr lang="en-NL" sz="2000" err="1"/>
              <a:t>boven</a:t>
            </a:r>
            <a:r>
              <a:rPr lang="en-NL" sz="2000"/>
              <a:t> </a:t>
            </a:r>
            <a:r>
              <a:rPr lang="en-NL" sz="2000" err="1"/>
              <a:t>staatsonderwijs</a:t>
            </a:r>
            <a:endParaRPr lang="en-NL" sz="2000"/>
          </a:p>
          <a:p>
            <a:pPr>
              <a:lnSpc>
                <a:spcPct val="90000"/>
              </a:lnSpc>
            </a:pPr>
            <a:r>
              <a:rPr lang="en-NL" sz="2000" err="1"/>
              <a:t>Internaten</a:t>
            </a:r>
            <a:r>
              <a:rPr lang="en-NL" sz="2000"/>
              <a:t>: om “</a:t>
            </a:r>
            <a:r>
              <a:rPr lang="en-NL" sz="2000" err="1"/>
              <a:t>voor</a:t>
            </a:r>
            <a:r>
              <a:rPr lang="en-NL" sz="2000"/>
              <a:t> </a:t>
            </a:r>
            <a:r>
              <a:rPr lang="en-NL" sz="2000" err="1"/>
              <a:t>goed</a:t>
            </a:r>
            <a:r>
              <a:rPr lang="en-NL" sz="2000"/>
              <a:t> den </a:t>
            </a:r>
            <a:r>
              <a:rPr lang="en-NL" sz="2000" err="1"/>
              <a:t>heidensche</a:t>
            </a:r>
            <a:r>
              <a:rPr lang="en-NL" sz="2000"/>
              <a:t> geest </a:t>
            </a:r>
            <a:r>
              <a:rPr lang="en-NL" sz="2000" err="1"/>
              <a:t>weg</a:t>
            </a:r>
            <a:r>
              <a:rPr lang="en-NL" sz="2000"/>
              <a:t> </a:t>
            </a:r>
            <a:r>
              <a:rPr lang="en-NL" sz="2000" err="1"/>
              <a:t>te</a:t>
            </a:r>
            <a:r>
              <a:rPr lang="en-NL" sz="2000"/>
              <a:t> </a:t>
            </a:r>
            <a:r>
              <a:rPr lang="en-NL" sz="2000" err="1"/>
              <a:t>leggen</a:t>
            </a:r>
            <a:r>
              <a:rPr lang="en-NL" sz="2000"/>
              <a:t>”</a:t>
            </a:r>
          </a:p>
          <a:p>
            <a:pPr>
              <a:lnSpc>
                <a:spcPct val="90000"/>
              </a:lnSpc>
            </a:pPr>
            <a:r>
              <a:rPr lang="en-NL" sz="2000" err="1"/>
              <a:t>Gezondheidszorg</a:t>
            </a:r>
            <a:r>
              <a:rPr lang="en-NL" sz="2000"/>
              <a:t>, </a:t>
            </a:r>
            <a:r>
              <a:rPr lang="en-NL" sz="2000" err="1"/>
              <a:t>zorg</a:t>
            </a:r>
            <a:r>
              <a:rPr lang="en-NL" sz="2000"/>
              <a:t> </a:t>
            </a:r>
            <a:r>
              <a:rPr lang="en-NL" sz="2000" err="1"/>
              <a:t>voor</a:t>
            </a:r>
            <a:r>
              <a:rPr lang="en-NL" sz="2000"/>
              <a:t> </a:t>
            </a:r>
            <a:r>
              <a:rPr lang="en-NL" sz="2000" err="1"/>
              <a:t>vrouwen</a:t>
            </a:r>
            <a:r>
              <a:rPr lang="en-NL" sz="2000"/>
              <a:t> </a:t>
            </a:r>
            <a:r>
              <a:rPr lang="en-NL" sz="2000" err="1"/>
              <a:t>en</a:t>
            </a:r>
            <a:r>
              <a:rPr lang="en-NL" sz="2000"/>
              <a:t> </a:t>
            </a:r>
            <a:r>
              <a:rPr lang="en-NL" sz="2000" err="1"/>
              <a:t>kinderen</a:t>
            </a:r>
            <a:endParaRPr lang="nl-BE" sz="2000"/>
          </a:p>
        </p:txBody>
      </p:sp>
      <p:pic>
        <p:nvPicPr>
          <p:cNvPr id="8" name="Tijdelijke aanduiding voor inhoud 7" descr="Afbeelding met tekst, schets, poster, illustratie&#10;&#10;Automatisch gegenereerde beschrijving">
            <a:extLst>
              <a:ext uri="{FF2B5EF4-FFF2-40B4-BE49-F238E27FC236}">
                <a16:creationId xmlns:a16="http://schemas.microsoft.com/office/drawing/2014/main" id="{07A6A5CB-8355-D8B3-74E1-E73A9E78DE42}"/>
              </a:ext>
            </a:extLst>
          </p:cNvPr>
          <p:cNvPicPr>
            <a:picLocks noGrp="1" noChangeAspect="1"/>
          </p:cNvPicPr>
          <p:nvPr>
            <p:ph sz="half" idx="2"/>
          </p:nvPr>
        </p:nvPicPr>
        <p:blipFill>
          <a:blip r:embed="rId3"/>
          <a:stretch>
            <a:fillRect/>
          </a:stretch>
        </p:blipFill>
        <p:spPr>
          <a:xfrm>
            <a:off x="5649158" y="1600200"/>
            <a:ext cx="2036683" cy="4525963"/>
          </a:xfrm>
          <a:noFill/>
        </p:spPr>
      </p:pic>
    </p:spTree>
    <p:extLst>
      <p:ext uri="{BB962C8B-B14F-4D97-AF65-F5344CB8AC3E}">
        <p14:creationId xmlns:p14="http://schemas.microsoft.com/office/powerpoint/2010/main" val="1352119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FCE2C3-8BB0-5D5F-B4C7-B93ADED9411E}"/>
              </a:ext>
            </a:extLst>
          </p:cNvPr>
          <p:cNvSpPr>
            <a:spLocks noGrp="1"/>
          </p:cNvSpPr>
          <p:nvPr>
            <p:ph type="title"/>
          </p:nvPr>
        </p:nvSpPr>
        <p:spPr/>
        <p:txBody>
          <a:bodyPr/>
          <a:lstStyle/>
          <a:p>
            <a:r>
              <a:rPr lang="en-NL" dirty="0"/>
              <a:t>Basis van </a:t>
            </a:r>
            <a:r>
              <a:rPr lang="en-NL" dirty="0" err="1"/>
              <a:t>presentatie</a:t>
            </a:r>
            <a:endParaRPr lang="nl-BE" dirty="0"/>
          </a:p>
        </p:txBody>
      </p:sp>
      <p:sp>
        <p:nvSpPr>
          <p:cNvPr id="3" name="Tijdelijke aanduiding voor inhoud 2">
            <a:extLst>
              <a:ext uri="{FF2B5EF4-FFF2-40B4-BE49-F238E27FC236}">
                <a16:creationId xmlns:a16="http://schemas.microsoft.com/office/drawing/2014/main" id="{A97F7F11-3915-59F5-0CFA-253F274A85B1}"/>
              </a:ext>
            </a:extLst>
          </p:cNvPr>
          <p:cNvSpPr>
            <a:spLocks noGrp="1"/>
          </p:cNvSpPr>
          <p:nvPr>
            <p:ph sz="half" idx="1"/>
          </p:nvPr>
        </p:nvSpPr>
        <p:spPr/>
        <p:txBody>
          <a:bodyPr/>
          <a:lstStyle/>
          <a:p>
            <a:r>
              <a:rPr lang="en-NL" dirty="0" err="1"/>
              <a:t>Presentatie</a:t>
            </a:r>
            <a:r>
              <a:rPr lang="en-NL" dirty="0"/>
              <a:t> </a:t>
            </a:r>
            <a:r>
              <a:rPr lang="en-NL" dirty="0" err="1"/>
              <a:t>kadert</a:t>
            </a:r>
            <a:r>
              <a:rPr lang="en-NL" dirty="0"/>
              <a:t> in </a:t>
            </a:r>
            <a:r>
              <a:rPr lang="en-NL" dirty="0" err="1"/>
              <a:t>onderzoek</a:t>
            </a:r>
            <a:r>
              <a:rPr lang="en-NL" dirty="0"/>
              <a:t> </a:t>
            </a:r>
            <a:r>
              <a:rPr lang="en-NL" dirty="0" err="1"/>
              <a:t>uitgevoerd</a:t>
            </a:r>
            <a:r>
              <a:rPr lang="en-NL" dirty="0"/>
              <a:t> </a:t>
            </a:r>
            <a:r>
              <a:rPr lang="en-NL" dirty="0" err="1"/>
              <a:t>aan</a:t>
            </a:r>
            <a:r>
              <a:rPr lang="en-NL" dirty="0"/>
              <a:t> de </a:t>
            </a:r>
            <a:r>
              <a:rPr lang="en-NL" dirty="0" err="1"/>
              <a:t>Protestantse</a:t>
            </a:r>
            <a:r>
              <a:rPr lang="en-NL" dirty="0"/>
              <a:t> </a:t>
            </a:r>
            <a:r>
              <a:rPr lang="en-NL" dirty="0" err="1"/>
              <a:t>Theologische</a:t>
            </a:r>
            <a:r>
              <a:rPr lang="en-NL" dirty="0"/>
              <a:t> Universiteit Amsterdam, </a:t>
            </a:r>
            <a:r>
              <a:rPr lang="en-NL" dirty="0" err="1"/>
              <a:t>gedoctoreerd</a:t>
            </a:r>
            <a:r>
              <a:rPr lang="en-NL" dirty="0"/>
              <a:t> 2016</a:t>
            </a:r>
          </a:p>
          <a:p>
            <a:r>
              <a:rPr lang="en-NL" dirty="0" err="1"/>
              <a:t>Aanvullend</a:t>
            </a:r>
            <a:r>
              <a:rPr lang="en-NL" dirty="0"/>
              <a:t> </a:t>
            </a:r>
            <a:r>
              <a:rPr lang="en-NL" dirty="0" err="1"/>
              <a:t>nieuwe</a:t>
            </a:r>
            <a:r>
              <a:rPr lang="en-NL" dirty="0"/>
              <a:t> </a:t>
            </a:r>
            <a:r>
              <a:rPr lang="en-NL" dirty="0" err="1"/>
              <a:t>ontwikkelingen</a:t>
            </a:r>
            <a:r>
              <a:rPr lang="en-NL" dirty="0"/>
              <a:t> plus context Congo</a:t>
            </a:r>
            <a:endParaRPr lang="nl-BE" dirty="0"/>
          </a:p>
        </p:txBody>
      </p:sp>
      <p:pic>
        <p:nvPicPr>
          <p:cNvPr id="6" name="Tijdelijke aanduiding voor inhoud 5" descr="Afbeelding met tekst, poster, kunst, verf&#10;&#10;Automatisch gegenereerde beschrijving">
            <a:extLst>
              <a:ext uri="{FF2B5EF4-FFF2-40B4-BE49-F238E27FC236}">
                <a16:creationId xmlns:a16="http://schemas.microsoft.com/office/drawing/2014/main" id="{3F3F5393-25EE-5D99-3CF7-C6AC3FC43799}"/>
              </a:ext>
            </a:extLst>
          </p:cNvPr>
          <p:cNvPicPr>
            <a:picLocks noGrp="1" noChangeAspect="1"/>
          </p:cNvPicPr>
          <p:nvPr>
            <p:ph sz="half" idx="2"/>
          </p:nvPr>
        </p:nvPicPr>
        <p:blipFill>
          <a:blip r:embed="rId2"/>
          <a:stretch>
            <a:fillRect/>
          </a:stretch>
        </p:blipFill>
        <p:spPr>
          <a:xfrm>
            <a:off x="4931815" y="1600200"/>
            <a:ext cx="3471369" cy="4525963"/>
          </a:xfrm>
        </p:spPr>
      </p:pic>
    </p:spTree>
    <p:extLst>
      <p:ext uri="{BB962C8B-B14F-4D97-AF65-F5344CB8AC3E}">
        <p14:creationId xmlns:p14="http://schemas.microsoft.com/office/powerpoint/2010/main" val="194808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7D639-BF16-9E1E-B36B-D6382F934DAF}"/>
              </a:ext>
            </a:extLst>
          </p:cNvPr>
          <p:cNvSpPr>
            <a:spLocks noGrp="1"/>
          </p:cNvSpPr>
          <p:nvPr>
            <p:ph type="title"/>
          </p:nvPr>
        </p:nvSpPr>
        <p:spPr>
          <a:xfrm>
            <a:off x="457200" y="274638"/>
            <a:ext cx="8229600" cy="1143000"/>
          </a:xfrm>
        </p:spPr>
        <p:txBody>
          <a:bodyPr anchor="ctr">
            <a:normAutofit/>
          </a:bodyPr>
          <a:lstStyle/>
          <a:p>
            <a:r>
              <a:rPr lang="en-NL" dirty="0"/>
              <a:t>Na de </a:t>
            </a:r>
            <a:r>
              <a:rPr lang="en-NL" dirty="0" err="1"/>
              <a:t>onafhankelijkheid</a:t>
            </a:r>
            <a:endParaRPr lang="nl-BE" dirty="0"/>
          </a:p>
        </p:txBody>
      </p:sp>
      <p:pic>
        <p:nvPicPr>
          <p:cNvPr id="8" name="Tijdelijke aanduiding voor inhoud 7" descr="Afbeelding met persoon, kleding, Menselijk gezicht, glimlach&#10;&#10;Automatisch gegenereerde beschrijving">
            <a:extLst>
              <a:ext uri="{FF2B5EF4-FFF2-40B4-BE49-F238E27FC236}">
                <a16:creationId xmlns:a16="http://schemas.microsoft.com/office/drawing/2014/main" id="{8D1CD686-194D-CD15-5C37-1296850977F1}"/>
              </a:ext>
            </a:extLst>
          </p:cNvPr>
          <p:cNvPicPr>
            <a:picLocks noGrp="1" noChangeAspect="1"/>
          </p:cNvPicPr>
          <p:nvPr>
            <p:ph sz="half" idx="1"/>
          </p:nvPr>
        </p:nvPicPr>
        <p:blipFill rotWithShape="1">
          <a:blip r:embed="rId3"/>
          <a:srcRect l="7452" r="39231"/>
          <a:stretch/>
        </p:blipFill>
        <p:spPr>
          <a:xfrm>
            <a:off x="533400" y="1328057"/>
            <a:ext cx="4038600" cy="4525963"/>
          </a:xfrm>
          <a:noFill/>
        </p:spPr>
      </p:pic>
      <p:sp>
        <p:nvSpPr>
          <p:cNvPr id="6" name="Tijdelijke aanduiding voor inhoud 5">
            <a:extLst>
              <a:ext uri="{FF2B5EF4-FFF2-40B4-BE49-F238E27FC236}">
                <a16:creationId xmlns:a16="http://schemas.microsoft.com/office/drawing/2014/main" id="{FF7D9F7F-754E-E004-18C3-6F1CD7C395AC}"/>
              </a:ext>
            </a:extLst>
          </p:cNvPr>
          <p:cNvSpPr>
            <a:spLocks noGrp="1"/>
          </p:cNvSpPr>
          <p:nvPr>
            <p:ph sz="half" idx="2"/>
          </p:nvPr>
        </p:nvSpPr>
        <p:spPr>
          <a:xfrm>
            <a:off x="4648200" y="1600200"/>
            <a:ext cx="4038600" cy="4525963"/>
          </a:xfrm>
        </p:spPr>
        <p:txBody>
          <a:bodyPr>
            <a:normAutofit/>
          </a:bodyPr>
          <a:lstStyle/>
          <a:p>
            <a:pPr>
              <a:lnSpc>
                <a:spcPct val="90000"/>
              </a:lnSpc>
            </a:pPr>
            <a:r>
              <a:rPr lang="en-NL" sz="2400"/>
              <a:t>Korte </a:t>
            </a:r>
            <a:r>
              <a:rPr lang="en-NL" sz="2400" err="1"/>
              <a:t>periode</a:t>
            </a:r>
            <a:r>
              <a:rPr lang="en-NL" sz="2400"/>
              <a:t> </a:t>
            </a:r>
            <a:r>
              <a:rPr lang="en-NL" sz="2400" err="1"/>
              <a:t>terug</a:t>
            </a:r>
            <a:r>
              <a:rPr lang="en-NL" sz="2400"/>
              <a:t> in </a:t>
            </a:r>
            <a:r>
              <a:rPr lang="en-NL" sz="2400" err="1"/>
              <a:t>België</a:t>
            </a:r>
            <a:r>
              <a:rPr lang="en-NL" sz="2400"/>
              <a:t>, direct </a:t>
            </a:r>
            <a:r>
              <a:rPr lang="en-NL" sz="2400" err="1"/>
              <a:t>daarna</a:t>
            </a:r>
            <a:r>
              <a:rPr lang="en-NL" sz="2400"/>
              <a:t> weer </a:t>
            </a:r>
            <a:r>
              <a:rPr lang="en-NL" sz="2400" err="1"/>
              <a:t>naar</a:t>
            </a:r>
            <a:r>
              <a:rPr lang="en-NL" sz="2400"/>
              <a:t> Congo</a:t>
            </a:r>
          </a:p>
          <a:p>
            <a:pPr>
              <a:lnSpc>
                <a:spcPct val="90000"/>
              </a:lnSpc>
            </a:pPr>
            <a:r>
              <a:rPr lang="en-NL" sz="2400" err="1"/>
              <a:t>Lokale</a:t>
            </a:r>
            <a:r>
              <a:rPr lang="en-NL" sz="2400"/>
              <a:t> </a:t>
            </a:r>
            <a:r>
              <a:rPr lang="en-NL" sz="2400" err="1"/>
              <a:t>kerk</a:t>
            </a:r>
            <a:r>
              <a:rPr lang="en-NL" sz="2400"/>
              <a:t> mee </a:t>
            </a:r>
            <a:r>
              <a:rPr lang="en-NL" sz="2400" err="1"/>
              <a:t>helpen</a:t>
            </a:r>
            <a:r>
              <a:rPr lang="en-NL" sz="2400"/>
              <a:t> </a:t>
            </a:r>
            <a:r>
              <a:rPr lang="en-NL" sz="2400" err="1"/>
              <a:t>opbouwen</a:t>
            </a:r>
            <a:r>
              <a:rPr lang="en-NL" sz="2400"/>
              <a:t> </a:t>
            </a:r>
            <a:r>
              <a:rPr lang="en-NL" sz="2400" err="1"/>
              <a:t>en</a:t>
            </a:r>
            <a:r>
              <a:rPr lang="en-NL" sz="2400"/>
              <a:t> de </a:t>
            </a:r>
            <a:r>
              <a:rPr lang="en-NL" sz="2400" err="1"/>
              <a:t>culturele</a:t>
            </a:r>
            <a:r>
              <a:rPr lang="en-NL" sz="2400"/>
              <a:t> </a:t>
            </a:r>
            <a:r>
              <a:rPr lang="en-NL" sz="2400" err="1"/>
              <a:t>eigenheid</a:t>
            </a:r>
            <a:r>
              <a:rPr lang="en-NL" sz="2400"/>
              <a:t> van de </a:t>
            </a:r>
            <a:r>
              <a:rPr lang="en-NL" sz="2400" err="1"/>
              <a:t>bevolking</a:t>
            </a:r>
            <a:r>
              <a:rPr lang="en-NL" sz="2400"/>
              <a:t> </a:t>
            </a:r>
            <a:r>
              <a:rPr lang="en-NL" sz="2400" err="1"/>
              <a:t>bevorderen</a:t>
            </a:r>
            <a:endParaRPr lang="en-NL" sz="2400"/>
          </a:p>
          <a:p>
            <a:pPr>
              <a:lnSpc>
                <a:spcPct val="90000"/>
              </a:lnSpc>
            </a:pPr>
            <a:r>
              <a:rPr lang="en-NL" sz="2400"/>
              <a:t>1969: </a:t>
            </a:r>
            <a:r>
              <a:rPr lang="en-NL" sz="2400" err="1"/>
              <a:t>breuk</a:t>
            </a:r>
            <a:r>
              <a:rPr lang="en-NL" sz="2400"/>
              <a:t>: </a:t>
            </a:r>
            <a:r>
              <a:rPr lang="en-NL" sz="2400" err="1"/>
              <a:t>Soeurs</a:t>
            </a:r>
            <a:r>
              <a:rPr lang="en-NL" sz="2400"/>
              <a:t> de </a:t>
            </a:r>
            <a:r>
              <a:rPr lang="en-NL" sz="2400" err="1"/>
              <a:t>l’Immaculée</a:t>
            </a:r>
            <a:r>
              <a:rPr lang="en-NL" sz="2400"/>
              <a:t> Conception (SIC)</a:t>
            </a:r>
          </a:p>
          <a:p>
            <a:pPr>
              <a:lnSpc>
                <a:spcPct val="90000"/>
              </a:lnSpc>
            </a:pPr>
            <a:r>
              <a:rPr lang="en-NL" sz="2400"/>
              <a:t>1988: </a:t>
            </a:r>
            <a:r>
              <a:rPr lang="en-NL" sz="2400" err="1"/>
              <a:t>afscheid</a:t>
            </a:r>
            <a:r>
              <a:rPr lang="en-NL" sz="2400"/>
              <a:t> </a:t>
            </a:r>
            <a:r>
              <a:rPr lang="en-NL" sz="2400" err="1"/>
              <a:t>Inongo</a:t>
            </a:r>
            <a:endParaRPr lang="en-NL" sz="2400"/>
          </a:p>
          <a:p>
            <a:pPr>
              <a:lnSpc>
                <a:spcPct val="90000"/>
              </a:lnSpc>
            </a:pPr>
            <a:r>
              <a:rPr lang="en-NL" sz="2400"/>
              <a:t>1993: </a:t>
            </a:r>
            <a:r>
              <a:rPr lang="en-NL" sz="2400" err="1"/>
              <a:t>vertrek</a:t>
            </a:r>
            <a:endParaRPr lang="nl-BE" sz="2400"/>
          </a:p>
        </p:txBody>
      </p:sp>
    </p:spTree>
    <p:extLst>
      <p:ext uri="{BB962C8B-B14F-4D97-AF65-F5344CB8AC3E}">
        <p14:creationId xmlns:p14="http://schemas.microsoft.com/office/powerpoint/2010/main" val="754920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7D639-BF16-9E1E-B36B-D6382F934DAF}"/>
              </a:ext>
            </a:extLst>
          </p:cNvPr>
          <p:cNvSpPr>
            <a:spLocks noGrp="1"/>
          </p:cNvSpPr>
          <p:nvPr>
            <p:ph type="title"/>
          </p:nvPr>
        </p:nvSpPr>
        <p:spPr/>
        <p:txBody>
          <a:bodyPr/>
          <a:lstStyle/>
          <a:p>
            <a:r>
              <a:rPr lang="en-NL" dirty="0"/>
              <a:t>Na de </a:t>
            </a:r>
            <a:r>
              <a:rPr lang="en-NL" dirty="0" err="1"/>
              <a:t>onafhankelijkheid</a:t>
            </a:r>
            <a:r>
              <a:rPr lang="en-NL" dirty="0"/>
              <a:t> </a:t>
            </a:r>
            <a:endParaRPr lang="nl-BE" dirty="0"/>
          </a:p>
        </p:txBody>
      </p:sp>
      <p:pic>
        <p:nvPicPr>
          <p:cNvPr id="4" name="Tijdelijke aanduiding voor inhoud 3" descr="Afbeelding met kleding, persoon, Rooms-katholieke klerikale kledij, Menselijk gezicht&#10;&#10;Automatisch gegenereerde beschrijving">
            <a:extLst>
              <a:ext uri="{FF2B5EF4-FFF2-40B4-BE49-F238E27FC236}">
                <a16:creationId xmlns:a16="http://schemas.microsoft.com/office/drawing/2014/main" id="{49EADCAA-A6A8-47C0-D719-B145D9F96A97}"/>
              </a:ext>
            </a:extLst>
          </p:cNvPr>
          <p:cNvPicPr>
            <a:picLocks noGrp="1" noChangeAspect="1"/>
          </p:cNvPicPr>
          <p:nvPr>
            <p:ph sz="half" idx="2"/>
          </p:nvPr>
        </p:nvPicPr>
        <p:blipFill>
          <a:blip r:embed="rId3"/>
          <a:stretch>
            <a:fillRect/>
          </a:stretch>
        </p:blipFill>
        <p:spPr>
          <a:xfrm>
            <a:off x="4648200" y="2257207"/>
            <a:ext cx="4038600" cy="3211949"/>
          </a:xfrm>
        </p:spPr>
      </p:pic>
      <p:sp>
        <p:nvSpPr>
          <p:cNvPr id="7" name="Tijdelijke aanduiding voor inhoud 6">
            <a:extLst>
              <a:ext uri="{FF2B5EF4-FFF2-40B4-BE49-F238E27FC236}">
                <a16:creationId xmlns:a16="http://schemas.microsoft.com/office/drawing/2014/main" id="{34BC201F-A707-66B6-43E8-743022270336}"/>
              </a:ext>
            </a:extLst>
          </p:cNvPr>
          <p:cNvSpPr>
            <a:spLocks noGrp="1"/>
          </p:cNvSpPr>
          <p:nvPr>
            <p:ph sz="half" idx="1"/>
          </p:nvPr>
        </p:nvSpPr>
        <p:spPr/>
        <p:txBody>
          <a:bodyPr>
            <a:normAutofit fontScale="92500" lnSpcReduction="20000"/>
          </a:bodyPr>
          <a:lstStyle/>
          <a:p>
            <a:r>
              <a:rPr lang="en-NL" dirty="0" err="1"/>
              <a:t>Vanaf</a:t>
            </a:r>
            <a:r>
              <a:rPr lang="en-NL" dirty="0"/>
              <a:t> 1959 </a:t>
            </a:r>
            <a:r>
              <a:rPr lang="en-NL" dirty="0" err="1"/>
              <a:t>geen</a:t>
            </a:r>
            <a:r>
              <a:rPr lang="en-NL" dirty="0"/>
              <a:t> </a:t>
            </a:r>
            <a:r>
              <a:rPr lang="en-NL" dirty="0" err="1"/>
              <a:t>missiegebied</a:t>
            </a:r>
            <a:r>
              <a:rPr lang="en-NL" dirty="0"/>
              <a:t> </a:t>
            </a:r>
            <a:r>
              <a:rPr lang="en-NL" dirty="0" err="1"/>
              <a:t>meer</a:t>
            </a:r>
            <a:endParaRPr lang="en-NL" dirty="0"/>
          </a:p>
          <a:p>
            <a:r>
              <a:rPr lang="en-NL" dirty="0" err="1"/>
              <a:t>Theologische</a:t>
            </a:r>
            <a:r>
              <a:rPr lang="en-NL" dirty="0"/>
              <a:t> </a:t>
            </a:r>
            <a:r>
              <a:rPr lang="en-NL" dirty="0" err="1"/>
              <a:t>opleiding</a:t>
            </a:r>
            <a:r>
              <a:rPr lang="en-NL" dirty="0"/>
              <a:t> </a:t>
            </a:r>
            <a:r>
              <a:rPr lang="en-NL" dirty="0" err="1"/>
              <a:t>Kinshasha</a:t>
            </a:r>
            <a:r>
              <a:rPr lang="en-NL" dirty="0"/>
              <a:t>: </a:t>
            </a:r>
            <a:r>
              <a:rPr lang="en-NL" dirty="0" err="1"/>
              <a:t>maakte</a:t>
            </a:r>
            <a:r>
              <a:rPr lang="en-NL" dirty="0"/>
              <a:t> </a:t>
            </a:r>
            <a:r>
              <a:rPr lang="en-NL" dirty="0" err="1"/>
              <a:t>geleidelijk</a:t>
            </a:r>
            <a:r>
              <a:rPr lang="en-NL" dirty="0"/>
              <a:t> </a:t>
            </a:r>
            <a:r>
              <a:rPr lang="en-NL" dirty="0" err="1"/>
              <a:t>aan</a:t>
            </a:r>
            <a:r>
              <a:rPr lang="en-NL" dirty="0"/>
              <a:t> </a:t>
            </a:r>
            <a:r>
              <a:rPr lang="en-NL" dirty="0" err="1"/>
              <a:t>overgang</a:t>
            </a:r>
            <a:r>
              <a:rPr lang="en-NL" dirty="0"/>
              <a:t> </a:t>
            </a:r>
            <a:r>
              <a:rPr lang="en-NL" dirty="0" err="1"/>
              <a:t>naar</a:t>
            </a:r>
            <a:r>
              <a:rPr lang="en-NL" dirty="0"/>
              <a:t> </a:t>
            </a:r>
            <a:r>
              <a:rPr lang="en-NL" dirty="0" err="1"/>
              <a:t>Afrikaanse</a:t>
            </a:r>
            <a:r>
              <a:rPr lang="en-NL" dirty="0"/>
              <a:t> </a:t>
            </a:r>
            <a:r>
              <a:rPr lang="en-NL" dirty="0" err="1"/>
              <a:t>theologie</a:t>
            </a:r>
            <a:r>
              <a:rPr lang="en-NL" dirty="0"/>
              <a:t> (</a:t>
            </a:r>
            <a:r>
              <a:rPr lang="en-NL" dirty="0" err="1"/>
              <a:t>cf</a:t>
            </a:r>
            <a:r>
              <a:rPr lang="en-NL" dirty="0"/>
              <a:t> Alfred Vanneste)</a:t>
            </a:r>
          </a:p>
          <a:p>
            <a:r>
              <a:rPr lang="en-NL" dirty="0"/>
              <a:t>Influx </a:t>
            </a:r>
            <a:r>
              <a:rPr lang="en-NL" dirty="0" err="1"/>
              <a:t>priesters</a:t>
            </a:r>
            <a:r>
              <a:rPr lang="en-NL" dirty="0"/>
              <a:t> </a:t>
            </a:r>
            <a:r>
              <a:rPr lang="en-NL" dirty="0" err="1"/>
              <a:t>uit</a:t>
            </a:r>
            <a:r>
              <a:rPr lang="en-NL" dirty="0"/>
              <a:t> Afrika in </a:t>
            </a:r>
            <a:r>
              <a:rPr lang="en-NL" dirty="0" err="1"/>
              <a:t>België</a:t>
            </a:r>
            <a:r>
              <a:rPr lang="en-NL" dirty="0"/>
              <a:t>, in </a:t>
            </a:r>
            <a:r>
              <a:rPr lang="en-NL" dirty="0" err="1"/>
              <a:t>Wallonië</a:t>
            </a:r>
            <a:r>
              <a:rPr lang="en-NL" dirty="0"/>
              <a:t> </a:t>
            </a:r>
            <a:r>
              <a:rPr lang="en-NL" dirty="0" err="1"/>
              <a:t>een</a:t>
            </a:r>
            <a:r>
              <a:rPr lang="en-NL" dirty="0"/>
              <a:t> absolute </a:t>
            </a:r>
            <a:r>
              <a:rPr lang="en-NL" dirty="0" err="1"/>
              <a:t>meerderheid</a:t>
            </a:r>
            <a:endParaRPr lang="nl-BE" dirty="0"/>
          </a:p>
        </p:txBody>
      </p:sp>
    </p:spTree>
    <p:extLst>
      <p:ext uri="{BB962C8B-B14F-4D97-AF65-F5344CB8AC3E}">
        <p14:creationId xmlns:p14="http://schemas.microsoft.com/office/powerpoint/2010/main" val="2524658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7D639-BF16-9E1E-B36B-D6382F934DAF}"/>
              </a:ext>
            </a:extLst>
          </p:cNvPr>
          <p:cNvSpPr>
            <a:spLocks noGrp="1"/>
          </p:cNvSpPr>
          <p:nvPr>
            <p:ph type="title"/>
          </p:nvPr>
        </p:nvSpPr>
        <p:spPr/>
        <p:txBody>
          <a:bodyPr>
            <a:normAutofit fontScale="90000"/>
          </a:bodyPr>
          <a:lstStyle/>
          <a:p>
            <a:r>
              <a:rPr lang="en-NL" dirty="0"/>
              <a:t>African Initiated Churches (AIC) </a:t>
            </a:r>
            <a:r>
              <a:rPr lang="en-NL" dirty="0" err="1"/>
              <a:t>en</a:t>
            </a:r>
            <a:r>
              <a:rPr lang="en-NL" dirty="0"/>
              <a:t> </a:t>
            </a:r>
            <a:r>
              <a:rPr lang="en-NL" dirty="0" err="1"/>
              <a:t>Pinksterkerken</a:t>
            </a:r>
            <a:endParaRPr lang="nl-BE" dirty="0"/>
          </a:p>
        </p:txBody>
      </p:sp>
      <p:sp>
        <p:nvSpPr>
          <p:cNvPr id="7" name="Tijdelijke aanduiding voor inhoud 6">
            <a:extLst>
              <a:ext uri="{FF2B5EF4-FFF2-40B4-BE49-F238E27FC236}">
                <a16:creationId xmlns:a16="http://schemas.microsoft.com/office/drawing/2014/main" id="{34BC201F-A707-66B6-43E8-743022270336}"/>
              </a:ext>
            </a:extLst>
          </p:cNvPr>
          <p:cNvSpPr>
            <a:spLocks noGrp="1"/>
          </p:cNvSpPr>
          <p:nvPr>
            <p:ph sz="half" idx="1"/>
          </p:nvPr>
        </p:nvSpPr>
        <p:spPr/>
        <p:txBody>
          <a:bodyPr>
            <a:normAutofit fontScale="70000" lnSpcReduction="20000"/>
          </a:bodyPr>
          <a:lstStyle/>
          <a:p>
            <a:r>
              <a:rPr lang="nl-NL" dirty="0"/>
              <a:t>Nog vóór einde van kolonialisme ontstaan vanuit streven naar geestelijke onafhankelijkheid</a:t>
            </a:r>
          </a:p>
          <a:p>
            <a:r>
              <a:rPr lang="nl-NL" dirty="0"/>
              <a:t>Simon </a:t>
            </a:r>
            <a:r>
              <a:rPr lang="nl-NL" dirty="0" err="1"/>
              <a:t>Kimbangu</a:t>
            </a:r>
            <a:r>
              <a:rPr lang="nl-NL" dirty="0"/>
              <a:t>, </a:t>
            </a:r>
            <a:r>
              <a:rPr lang="nl-NL" dirty="0" err="1"/>
              <a:t>Kambuingisten</a:t>
            </a:r>
            <a:r>
              <a:rPr lang="nl-NL" dirty="0"/>
              <a:t>, 23 miljoen leden</a:t>
            </a:r>
          </a:p>
          <a:p>
            <a:r>
              <a:rPr lang="nl-NL" dirty="0"/>
              <a:t>Ook aanwezig in Brussel</a:t>
            </a:r>
          </a:p>
          <a:p>
            <a:r>
              <a:rPr lang="nl-NL" dirty="0"/>
              <a:t>Géén ver van ons bed show: reële kans dat medewerkers van onze huizen lid zijn van één van de onafhankelijke kerken</a:t>
            </a:r>
            <a:endParaRPr lang="en-NL" dirty="0"/>
          </a:p>
          <a:p>
            <a:r>
              <a:rPr lang="en-NL" dirty="0" err="1"/>
              <a:t>Te</a:t>
            </a:r>
            <a:r>
              <a:rPr lang="en-NL" dirty="0"/>
              <a:t> </a:t>
            </a:r>
            <a:r>
              <a:rPr lang="en-NL" dirty="0" err="1"/>
              <a:t>herkennen</a:t>
            </a:r>
            <a:r>
              <a:rPr lang="en-NL" dirty="0"/>
              <a:t> </a:t>
            </a:r>
            <a:r>
              <a:rPr lang="en-NL" dirty="0" err="1"/>
              <a:t>aan</a:t>
            </a:r>
            <a:r>
              <a:rPr lang="en-NL" dirty="0"/>
              <a:t> </a:t>
            </a:r>
            <a:r>
              <a:rPr lang="en-NL" dirty="0" err="1"/>
              <a:t>namen</a:t>
            </a:r>
            <a:r>
              <a:rPr lang="en-NL" dirty="0"/>
              <a:t> </a:t>
            </a:r>
            <a:r>
              <a:rPr lang="en-NL" dirty="0" err="1"/>
              <a:t>als</a:t>
            </a:r>
            <a:r>
              <a:rPr lang="en-NL" dirty="0"/>
              <a:t> Revival, Zionist, Pentecost, Apostolic, etc.</a:t>
            </a:r>
          </a:p>
        </p:txBody>
      </p:sp>
      <p:pic>
        <p:nvPicPr>
          <p:cNvPr id="8" name="Tijdelijke aanduiding voor inhoud 7" descr="Afbeelding met kleding, persoon, Menselijk gezicht, person&#10;&#10;Automatisch gegenereerde beschrijving">
            <a:extLst>
              <a:ext uri="{FF2B5EF4-FFF2-40B4-BE49-F238E27FC236}">
                <a16:creationId xmlns:a16="http://schemas.microsoft.com/office/drawing/2014/main" id="{F5746DD0-EE0F-42E8-F328-BFDB3AAE88BB}"/>
              </a:ext>
            </a:extLst>
          </p:cNvPr>
          <p:cNvPicPr>
            <a:picLocks noGrp="1" noChangeAspect="1"/>
          </p:cNvPicPr>
          <p:nvPr>
            <p:ph sz="half" idx="2"/>
          </p:nvPr>
        </p:nvPicPr>
        <p:blipFill>
          <a:blip r:embed="rId2"/>
          <a:stretch>
            <a:fillRect/>
          </a:stretch>
        </p:blipFill>
        <p:spPr>
          <a:xfrm>
            <a:off x="5704113" y="1600199"/>
            <a:ext cx="2830287" cy="3919273"/>
          </a:xfrm>
        </p:spPr>
      </p:pic>
    </p:spTree>
    <p:extLst>
      <p:ext uri="{BB962C8B-B14F-4D97-AF65-F5344CB8AC3E}">
        <p14:creationId xmlns:p14="http://schemas.microsoft.com/office/powerpoint/2010/main" val="280329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7D639-BF16-9E1E-B36B-D6382F934DAF}"/>
              </a:ext>
            </a:extLst>
          </p:cNvPr>
          <p:cNvSpPr>
            <a:spLocks noGrp="1"/>
          </p:cNvSpPr>
          <p:nvPr>
            <p:ph type="title"/>
          </p:nvPr>
        </p:nvSpPr>
        <p:spPr/>
        <p:txBody>
          <a:bodyPr>
            <a:normAutofit fontScale="90000"/>
          </a:bodyPr>
          <a:lstStyle/>
          <a:p>
            <a:r>
              <a:rPr lang="en-NL" dirty="0" err="1"/>
              <a:t>Gezamenlijk</a:t>
            </a:r>
            <a:r>
              <a:rPr lang="en-NL" dirty="0"/>
              <a:t> </a:t>
            </a:r>
            <a:r>
              <a:rPr lang="en-NL" dirty="0" err="1"/>
              <a:t>verleden</a:t>
            </a:r>
            <a:r>
              <a:rPr lang="en-NL" dirty="0"/>
              <a:t> </a:t>
            </a:r>
            <a:r>
              <a:rPr lang="en-NL" dirty="0" err="1"/>
              <a:t>en</a:t>
            </a:r>
            <a:r>
              <a:rPr lang="en-NL" dirty="0"/>
              <a:t> </a:t>
            </a:r>
            <a:r>
              <a:rPr lang="en-NL" dirty="0" err="1"/>
              <a:t>toekomst</a:t>
            </a:r>
            <a:r>
              <a:rPr lang="en-NL" dirty="0"/>
              <a:t>!</a:t>
            </a:r>
            <a:endParaRPr lang="nl-BE" dirty="0"/>
          </a:p>
        </p:txBody>
      </p:sp>
      <p:sp>
        <p:nvSpPr>
          <p:cNvPr id="7" name="Tijdelijke aanduiding voor inhoud 6">
            <a:extLst>
              <a:ext uri="{FF2B5EF4-FFF2-40B4-BE49-F238E27FC236}">
                <a16:creationId xmlns:a16="http://schemas.microsoft.com/office/drawing/2014/main" id="{34BC201F-A707-66B6-43E8-743022270336}"/>
              </a:ext>
            </a:extLst>
          </p:cNvPr>
          <p:cNvSpPr>
            <a:spLocks noGrp="1"/>
          </p:cNvSpPr>
          <p:nvPr>
            <p:ph sz="half" idx="1"/>
          </p:nvPr>
        </p:nvSpPr>
        <p:spPr/>
        <p:txBody>
          <a:bodyPr>
            <a:normAutofit/>
          </a:bodyPr>
          <a:lstStyle/>
          <a:p>
            <a:r>
              <a:rPr lang="nl-NL" dirty="0"/>
              <a:t>P</a:t>
            </a:r>
            <a:r>
              <a:rPr lang="en-NL" dirty="0" err="1"/>
              <a:t>ostkolonialisme</a:t>
            </a:r>
            <a:r>
              <a:rPr lang="en-NL" dirty="0"/>
              <a:t> is </a:t>
            </a:r>
            <a:r>
              <a:rPr lang="en-NL" dirty="0" err="1"/>
              <a:t>niet</a:t>
            </a:r>
            <a:r>
              <a:rPr lang="en-NL" dirty="0"/>
              <a:t>: </a:t>
            </a:r>
            <a:r>
              <a:rPr lang="en-NL" dirty="0" err="1"/>
              <a:t>puur</a:t>
            </a:r>
            <a:r>
              <a:rPr lang="en-NL" dirty="0"/>
              <a:t> </a:t>
            </a:r>
            <a:r>
              <a:rPr lang="en-NL" dirty="0" err="1"/>
              <a:t>en</a:t>
            </a:r>
            <a:r>
              <a:rPr lang="en-NL" dirty="0"/>
              <a:t> </a:t>
            </a:r>
            <a:r>
              <a:rPr lang="en-NL" dirty="0" err="1"/>
              <a:t>alleen</a:t>
            </a:r>
            <a:r>
              <a:rPr lang="en-NL" dirty="0"/>
              <a:t> maar </a:t>
            </a:r>
            <a:r>
              <a:rPr lang="en-NL" dirty="0" err="1"/>
              <a:t>kritisch</a:t>
            </a:r>
            <a:r>
              <a:rPr lang="en-NL" dirty="0"/>
              <a:t> </a:t>
            </a:r>
            <a:r>
              <a:rPr lang="en-NL" dirty="0" err="1"/>
              <a:t>zijn</a:t>
            </a:r>
            <a:endParaRPr lang="en-NL" dirty="0"/>
          </a:p>
          <a:p>
            <a:r>
              <a:rPr lang="en-NL" dirty="0" err="1"/>
              <a:t>Zoeken</a:t>
            </a:r>
            <a:r>
              <a:rPr lang="en-NL" dirty="0"/>
              <a:t> </a:t>
            </a:r>
            <a:r>
              <a:rPr lang="en-NL" dirty="0" err="1"/>
              <a:t>naar</a:t>
            </a:r>
            <a:r>
              <a:rPr lang="en-NL" dirty="0"/>
              <a:t> </a:t>
            </a:r>
            <a:r>
              <a:rPr lang="en-NL" dirty="0" err="1"/>
              <a:t>gedeeld</a:t>
            </a:r>
            <a:r>
              <a:rPr lang="en-NL" dirty="0"/>
              <a:t> </a:t>
            </a:r>
            <a:r>
              <a:rPr lang="en-NL" dirty="0" err="1"/>
              <a:t>perspectief</a:t>
            </a:r>
            <a:endParaRPr lang="en-NL" dirty="0"/>
          </a:p>
          <a:p>
            <a:r>
              <a:rPr lang="en-NL" dirty="0"/>
              <a:t>Ook </a:t>
            </a:r>
            <a:r>
              <a:rPr lang="en-NL" dirty="0" err="1"/>
              <a:t>dankbaarheid</a:t>
            </a:r>
            <a:r>
              <a:rPr lang="en-NL" dirty="0"/>
              <a:t> </a:t>
            </a:r>
            <a:r>
              <a:rPr lang="en-NL" dirty="0" err="1"/>
              <a:t>voor</a:t>
            </a:r>
            <a:r>
              <a:rPr lang="en-NL" dirty="0"/>
              <a:t> de </a:t>
            </a:r>
            <a:r>
              <a:rPr lang="en-NL" dirty="0" err="1"/>
              <a:t>opofferingen</a:t>
            </a:r>
            <a:r>
              <a:rPr lang="en-NL" dirty="0"/>
              <a:t>, </a:t>
            </a:r>
            <a:r>
              <a:rPr lang="en-NL" dirty="0" err="1"/>
              <a:t>gezondheidszorg</a:t>
            </a:r>
            <a:r>
              <a:rPr lang="en-NL" dirty="0"/>
              <a:t> </a:t>
            </a:r>
            <a:r>
              <a:rPr lang="en-NL" dirty="0" err="1"/>
              <a:t>en</a:t>
            </a:r>
            <a:r>
              <a:rPr lang="en-NL" dirty="0"/>
              <a:t> het </a:t>
            </a:r>
            <a:r>
              <a:rPr lang="en-NL" dirty="0" err="1"/>
              <a:t>gedeelde</a:t>
            </a:r>
            <a:r>
              <a:rPr lang="en-NL" dirty="0"/>
              <a:t> </a:t>
            </a:r>
            <a:r>
              <a:rPr lang="en-NL" dirty="0" err="1"/>
              <a:t>geloof</a:t>
            </a:r>
            <a:endParaRPr lang="nl-NL" dirty="0"/>
          </a:p>
        </p:txBody>
      </p:sp>
      <p:pic>
        <p:nvPicPr>
          <p:cNvPr id="6" name="Tijdelijke aanduiding voor inhoud 5" descr="Afbeelding met kleding, persoon, meubels, overdekt&#10;&#10;Automatisch gegenereerde beschrijving">
            <a:extLst>
              <a:ext uri="{FF2B5EF4-FFF2-40B4-BE49-F238E27FC236}">
                <a16:creationId xmlns:a16="http://schemas.microsoft.com/office/drawing/2014/main" id="{8DD566E6-557E-BD0D-3B85-CF48DD01E677}"/>
              </a:ext>
            </a:extLst>
          </p:cNvPr>
          <p:cNvPicPr>
            <a:picLocks noGrp="1" noChangeAspect="1"/>
          </p:cNvPicPr>
          <p:nvPr>
            <p:ph sz="half" idx="2"/>
          </p:nvPr>
        </p:nvPicPr>
        <p:blipFill>
          <a:blip r:embed="rId2"/>
          <a:stretch>
            <a:fillRect/>
          </a:stretch>
        </p:blipFill>
        <p:spPr>
          <a:xfrm>
            <a:off x="4648200" y="2347360"/>
            <a:ext cx="4038600" cy="3031642"/>
          </a:xfrm>
        </p:spPr>
      </p:pic>
    </p:spTree>
    <p:extLst>
      <p:ext uri="{BB962C8B-B14F-4D97-AF65-F5344CB8AC3E}">
        <p14:creationId xmlns:p14="http://schemas.microsoft.com/office/powerpoint/2010/main" val="2618807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7A73FF-7937-AA2F-D4E5-2325962B9106}"/>
              </a:ext>
            </a:extLst>
          </p:cNvPr>
          <p:cNvSpPr>
            <a:spLocks noGrp="1"/>
          </p:cNvSpPr>
          <p:nvPr>
            <p:ph type="title"/>
          </p:nvPr>
        </p:nvSpPr>
        <p:spPr/>
        <p:txBody>
          <a:bodyPr>
            <a:normAutofit fontScale="90000"/>
          </a:bodyPr>
          <a:lstStyle/>
          <a:p>
            <a:br>
              <a:rPr lang="en-NL" sz="4400" dirty="0">
                <a:effectLst/>
                <a:highlight>
                  <a:srgbClr val="FFFFFF"/>
                </a:highlight>
                <a:ea typeface="Yu Gothic" panose="020B0400000000000000" pitchFamily="34" charset="-128"/>
                <a:cs typeface="Times New Roman" panose="02020603050405020304" pitchFamily="18" charset="0"/>
              </a:rPr>
            </a:br>
            <a:r>
              <a:rPr lang="en-NL" sz="4400" dirty="0">
                <a:effectLst/>
                <a:highlight>
                  <a:srgbClr val="FFFFFF"/>
                </a:highlight>
                <a:ea typeface="Yu Gothic" panose="020B0400000000000000" pitchFamily="34" charset="-128"/>
                <a:cs typeface="Times New Roman" panose="02020603050405020304" pitchFamily="18" charset="0"/>
              </a:rPr>
              <a:t>Wat mag u </a:t>
            </a:r>
            <a:r>
              <a:rPr lang="en-NL" sz="4400" dirty="0" err="1">
                <a:effectLst/>
                <a:highlight>
                  <a:srgbClr val="FFFFFF"/>
                </a:highlight>
                <a:ea typeface="Yu Gothic" panose="020B0400000000000000" pitchFamily="34" charset="-128"/>
                <a:cs typeface="Times New Roman" panose="02020603050405020304" pitchFamily="18" charset="0"/>
              </a:rPr>
              <a:t>verwachten</a:t>
            </a:r>
            <a:r>
              <a:rPr lang="en-NL" sz="4400" dirty="0">
                <a:effectLst/>
                <a:highlight>
                  <a:srgbClr val="FFFFFF"/>
                </a:highlight>
                <a:ea typeface="Yu Gothic" panose="020B0400000000000000" pitchFamily="34" charset="-128"/>
                <a:cs typeface="Times New Roman" panose="02020603050405020304" pitchFamily="18" charset="0"/>
              </a:rPr>
              <a:t> van </a:t>
            </a:r>
            <a:r>
              <a:rPr lang="en-NL" sz="4400" dirty="0" err="1">
                <a:effectLst/>
                <a:highlight>
                  <a:srgbClr val="FFFFFF"/>
                </a:highlight>
                <a:ea typeface="Yu Gothic" panose="020B0400000000000000" pitchFamily="34" charset="-128"/>
                <a:cs typeface="Times New Roman" panose="02020603050405020304" pitchFamily="18" charset="0"/>
              </a:rPr>
              <a:t>wzv</a:t>
            </a:r>
            <a:r>
              <a:rPr lang="en-NL" sz="4400" dirty="0">
                <a:effectLst/>
                <a:highlight>
                  <a:srgbClr val="FFFFFF"/>
                </a:highlight>
                <a:ea typeface="Yu Gothic" panose="020B0400000000000000" pitchFamily="34" charset="-128"/>
                <a:cs typeface="Times New Roman" panose="02020603050405020304" pitchFamily="18" charset="0"/>
              </a:rPr>
              <a:t> </a:t>
            </a:r>
            <a:r>
              <a:rPr lang="en-NL" sz="4400" dirty="0" err="1">
                <a:effectLst/>
                <a:highlight>
                  <a:srgbClr val="FFFFFF"/>
                </a:highlight>
                <a:ea typeface="Yu Gothic" panose="020B0400000000000000" pitchFamily="34" charset="-128"/>
                <a:cs typeface="Times New Roman" panose="02020603050405020304" pitchFamily="18" charset="0"/>
              </a:rPr>
              <a:t>Lisanga</a:t>
            </a:r>
            <a:r>
              <a:rPr lang="en-NL" sz="4400" dirty="0">
                <a:effectLst/>
                <a:highlight>
                  <a:srgbClr val="FFFFFF"/>
                </a:highlight>
                <a:ea typeface="Yu Gothic" panose="020B0400000000000000" pitchFamily="34" charset="-128"/>
                <a:cs typeface="Times New Roman" panose="02020603050405020304" pitchFamily="18" charset="0"/>
              </a:rPr>
              <a:t>? </a:t>
            </a:r>
            <a:br>
              <a:rPr lang="nl-BE" sz="4400" dirty="0">
                <a:effectLst/>
                <a:latin typeface="Aptos" panose="020B0004020202020204" pitchFamily="34" charset="0"/>
                <a:ea typeface="Yu Gothic" panose="020B0400000000000000" pitchFamily="34" charset="-128"/>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FFFD2FE8-FB3C-1584-40FD-9C7C01E5A75E}"/>
              </a:ext>
            </a:extLst>
          </p:cNvPr>
          <p:cNvSpPr>
            <a:spLocks noGrp="1"/>
          </p:cNvSpPr>
          <p:nvPr>
            <p:ph sz="half" idx="1"/>
          </p:nvPr>
        </p:nvSpPr>
        <p:spPr/>
        <p:txBody>
          <a:bodyPr>
            <a:normAutofit fontScale="92500"/>
          </a:bodyPr>
          <a:lstStyle/>
          <a:p>
            <a:pPr>
              <a:lnSpc>
                <a:spcPct val="120000"/>
              </a:lnSpc>
              <a:spcAft>
                <a:spcPts val="1000"/>
              </a:spcAft>
              <a:buFont typeface="Arial" panose="020B0604020202020204" pitchFamily="34" charset="0"/>
              <a:buChar char="•"/>
            </a:pPr>
            <a:r>
              <a:rPr lang="en-NL" sz="2000" dirty="0" err="1">
                <a:effectLst/>
                <a:ea typeface="Yu Gothic" panose="020B0400000000000000" pitchFamily="34" charset="-128"/>
                <a:cs typeface="Times New Roman" panose="02020603050405020304" pitchFamily="18" charset="0"/>
              </a:rPr>
              <a:t>Materiaal</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rond</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Lisanga</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dat</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niet</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alleen</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gericht</a:t>
            </a:r>
            <a:r>
              <a:rPr lang="en-NL" sz="2000" dirty="0">
                <a:effectLst/>
                <a:ea typeface="Yu Gothic" panose="020B0400000000000000" pitchFamily="34" charset="-128"/>
                <a:cs typeface="Times New Roman" panose="02020603050405020304" pitchFamily="18" charset="0"/>
              </a:rPr>
              <a:t> is op </a:t>
            </a:r>
            <a:r>
              <a:rPr lang="en-NL" sz="2000" dirty="0" err="1">
                <a:effectLst/>
                <a:ea typeface="Yu Gothic" panose="020B0400000000000000" pitchFamily="34" charset="-128"/>
                <a:cs typeface="Times New Roman" panose="02020603050405020304" pitchFamily="18" charset="0"/>
              </a:rPr>
              <a:t>fondsenwerving</a:t>
            </a:r>
            <a:r>
              <a:rPr lang="en-NL" sz="2000" dirty="0">
                <a:effectLst/>
                <a:ea typeface="Yu Gothic" panose="020B0400000000000000" pitchFamily="34" charset="-128"/>
                <a:cs typeface="Times New Roman" panose="02020603050405020304" pitchFamily="18" charset="0"/>
              </a:rPr>
              <a:t>, maar </a:t>
            </a:r>
            <a:r>
              <a:rPr lang="en-NL" sz="2000" dirty="0" err="1">
                <a:effectLst/>
                <a:ea typeface="Yu Gothic" panose="020B0400000000000000" pitchFamily="34" charset="-128"/>
                <a:cs typeface="Times New Roman" panose="02020603050405020304" pitchFamily="18" charset="0"/>
              </a:rPr>
              <a:t>breder</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presentaties</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gespreksgroepen</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fotomateriaal</a:t>
            </a:r>
            <a:r>
              <a:rPr lang="en-NL" sz="2000" dirty="0">
                <a:effectLst/>
                <a:ea typeface="Yu Gothic" panose="020B0400000000000000" pitchFamily="34" charset="-128"/>
                <a:cs typeface="Times New Roman" panose="02020603050405020304" pitchFamily="18" charset="0"/>
              </a:rPr>
              <a:t>, etc)</a:t>
            </a:r>
          </a:p>
          <a:p>
            <a:pPr>
              <a:lnSpc>
                <a:spcPct val="120000"/>
              </a:lnSpc>
              <a:spcAft>
                <a:spcPts val="1000"/>
              </a:spcAft>
              <a:buFont typeface="Arial" panose="020B0604020202020204" pitchFamily="34" charset="0"/>
              <a:buChar char="•"/>
            </a:pPr>
            <a:r>
              <a:rPr lang="en-NL" sz="2000" dirty="0" err="1">
                <a:ea typeface="Yu Gothic" panose="020B0400000000000000" pitchFamily="34" charset="-128"/>
                <a:cs typeface="Times New Roman" panose="02020603050405020304" pitchFamily="18" charset="0"/>
              </a:rPr>
              <a:t>Medewerkers</a:t>
            </a:r>
            <a:r>
              <a:rPr lang="en-NL" sz="2000" dirty="0">
                <a:ea typeface="Yu Gothic" panose="020B0400000000000000" pitchFamily="34" charset="-128"/>
                <a:cs typeface="Times New Roman" panose="02020603050405020304" pitchFamily="18" charset="0"/>
              </a:rPr>
              <a:t> van Congolese origine </a:t>
            </a:r>
            <a:r>
              <a:rPr lang="en-NL" sz="2000" dirty="0" err="1">
                <a:ea typeface="Yu Gothic" panose="020B0400000000000000" pitchFamily="34" charset="-128"/>
                <a:cs typeface="Times New Roman" panose="02020603050405020304" pitchFamily="18" charset="0"/>
              </a:rPr>
              <a:t>aantrekken</a:t>
            </a:r>
            <a:r>
              <a:rPr lang="en-NL" sz="2000" dirty="0">
                <a:ea typeface="Yu Gothic" panose="020B0400000000000000" pitchFamily="34" charset="-128"/>
                <a:cs typeface="Times New Roman" panose="02020603050405020304" pitchFamily="18" charset="0"/>
              </a:rPr>
              <a:t> in </a:t>
            </a:r>
            <a:r>
              <a:rPr lang="en-NL" sz="2000" dirty="0" err="1">
                <a:ea typeface="Yu Gothic" panose="020B0400000000000000" pitchFamily="34" charset="-128"/>
                <a:cs typeface="Times New Roman" panose="02020603050405020304" pitchFamily="18" charset="0"/>
              </a:rPr>
              <a:t>onze</a:t>
            </a:r>
            <a:r>
              <a:rPr lang="en-NL" sz="2000" dirty="0">
                <a:ea typeface="Yu Gothic" panose="020B0400000000000000" pitchFamily="34" charset="-128"/>
                <a:cs typeface="Times New Roman" panose="02020603050405020304" pitchFamily="18" charset="0"/>
              </a:rPr>
              <a:t> </a:t>
            </a:r>
            <a:r>
              <a:rPr lang="en-NL" sz="2000" dirty="0" err="1">
                <a:ea typeface="Yu Gothic" panose="020B0400000000000000" pitchFamily="34" charset="-128"/>
                <a:cs typeface="Times New Roman" panose="02020603050405020304" pitchFamily="18" charset="0"/>
              </a:rPr>
              <a:t>werking</a:t>
            </a:r>
            <a:r>
              <a:rPr lang="en-NL" sz="2000" dirty="0">
                <a:ea typeface="Yu Gothic" panose="020B0400000000000000" pitchFamily="34" charset="-128"/>
                <a:cs typeface="Times New Roman" panose="02020603050405020304" pitchFamily="18" charset="0"/>
              </a:rPr>
              <a:t> (we </a:t>
            </a:r>
            <a:r>
              <a:rPr lang="en-NL" sz="2000" dirty="0" err="1">
                <a:ea typeface="Yu Gothic" panose="020B0400000000000000" pitchFamily="34" charset="-128"/>
                <a:cs typeface="Times New Roman" panose="02020603050405020304" pitchFamily="18" charset="0"/>
              </a:rPr>
              <a:t>zijn</a:t>
            </a:r>
            <a:r>
              <a:rPr lang="en-NL" sz="2000" dirty="0">
                <a:ea typeface="Yu Gothic" panose="020B0400000000000000" pitchFamily="34" charset="-128"/>
                <a:cs typeface="Times New Roman" panose="02020603050405020304" pitchFamily="18" charset="0"/>
              </a:rPr>
              <a:t> </a:t>
            </a:r>
            <a:r>
              <a:rPr lang="en-NL" sz="2000" dirty="0" err="1">
                <a:ea typeface="Yu Gothic" panose="020B0400000000000000" pitchFamily="34" charset="-128"/>
                <a:cs typeface="Times New Roman" panose="02020603050405020304" pitchFamily="18" charset="0"/>
              </a:rPr>
              <a:t>gestart</a:t>
            </a:r>
            <a:r>
              <a:rPr lang="en-NL" sz="2000" dirty="0">
                <a:ea typeface="Yu Gothic" panose="020B0400000000000000" pitchFamily="34" charset="-128"/>
                <a:cs typeface="Times New Roman" panose="02020603050405020304" pitchFamily="18" charset="0"/>
              </a:rPr>
              <a:t>)</a:t>
            </a:r>
          </a:p>
          <a:p>
            <a:pPr>
              <a:lnSpc>
                <a:spcPct val="120000"/>
              </a:lnSpc>
              <a:spcAft>
                <a:spcPts val="1000"/>
              </a:spcAft>
              <a:buFont typeface="Arial" panose="020B0604020202020204" pitchFamily="34" charset="0"/>
              <a:buChar char="•"/>
            </a:pPr>
            <a:r>
              <a:rPr lang="en-NL" sz="2000" dirty="0" err="1">
                <a:effectLst/>
                <a:ea typeface="Yu Gothic" panose="020B0400000000000000" pitchFamily="34" charset="-128"/>
                <a:cs typeface="Times New Roman" panose="02020603050405020304" pitchFamily="18" charset="0"/>
              </a:rPr>
              <a:t>Gesprek</a:t>
            </a:r>
            <a:r>
              <a:rPr lang="en-NL" sz="2000" dirty="0">
                <a:ea typeface="Yu Gothic" panose="020B0400000000000000" pitchFamily="34" charset="-128"/>
                <a:cs typeface="Times New Roman" panose="02020603050405020304" pitchFamily="18" charset="0"/>
              </a:rPr>
              <a:t> </a:t>
            </a:r>
            <a:r>
              <a:rPr lang="en-NL" sz="2000" dirty="0" err="1">
                <a:ea typeface="Yu Gothic" panose="020B0400000000000000" pitchFamily="34" charset="-128"/>
                <a:cs typeface="Times New Roman" panose="02020603050405020304" pitchFamily="18" charset="0"/>
              </a:rPr>
              <a:t>starten</a:t>
            </a:r>
            <a:r>
              <a:rPr lang="en-NL" sz="2000" dirty="0">
                <a:ea typeface="Yu Gothic" panose="020B0400000000000000" pitchFamily="34" charset="-128"/>
                <a:cs typeface="Times New Roman" panose="02020603050405020304" pitchFamily="18" charset="0"/>
              </a:rPr>
              <a:t> met de </a:t>
            </a:r>
            <a:r>
              <a:rPr lang="en-NL" sz="2000" dirty="0" err="1">
                <a:ea typeface="Yu Gothic" panose="020B0400000000000000" pitchFamily="34" charset="-128"/>
                <a:cs typeface="Times New Roman" panose="02020603050405020304" pitchFamily="18" charset="0"/>
              </a:rPr>
              <a:t>zusters</a:t>
            </a:r>
            <a:r>
              <a:rPr lang="en-NL" sz="2000" dirty="0">
                <a:ea typeface="Yu Gothic" panose="020B0400000000000000" pitchFamily="34" charset="-128"/>
                <a:cs typeface="Times New Roman" panose="02020603050405020304" pitchFamily="18" charset="0"/>
              </a:rPr>
              <a:t> in Congo </a:t>
            </a:r>
            <a:r>
              <a:rPr lang="en-NL" sz="2000" dirty="0" err="1">
                <a:ea typeface="Yu Gothic" panose="020B0400000000000000" pitchFamily="34" charset="-128"/>
                <a:cs typeface="Times New Roman" panose="02020603050405020304" pitchFamily="18" charset="0"/>
              </a:rPr>
              <a:t>rond</a:t>
            </a:r>
            <a:r>
              <a:rPr lang="en-NL" sz="2000" dirty="0">
                <a:ea typeface="Yu Gothic" panose="020B0400000000000000" pitchFamily="34" charset="-128"/>
                <a:cs typeface="Times New Roman" panose="02020603050405020304" pitchFamily="18" charset="0"/>
              </a:rPr>
              <a:t> </a:t>
            </a:r>
            <a:r>
              <a:rPr lang="en-NL" sz="2000" dirty="0" err="1">
                <a:ea typeface="Yu Gothic" panose="020B0400000000000000" pitchFamily="34" charset="-128"/>
                <a:cs typeface="Times New Roman" panose="02020603050405020304" pitchFamily="18" charset="0"/>
              </a:rPr>
              <a:t>verwerking</a:t>
            </a:r>
            <a:r>
              <a:rPr lang="en-NL" sz="2000" dirty="0">
                <a:ea typeface="Yu Gothic" panose="020B0400000000000000" pitchFamily="34" charset="-128"/>
                <a:cs typeface="Times New Roman" panose="02020603050405020304" pitchFamily="18" charset="0"/>
              </a:rPr>
              <a:t> </a:t>
            </a:r>
            <a:r>
              <a:rPr lang="en-NL" sz="2000" dirty="0" err="1">
                <a:ea typeface="Yu Gothic" panose="020B0400000000000000" pitchFamily="34" charset="-128"/>
                <a:cs typeface="Times New Roman" panose="02020603050405020304" pitchFamily="18" charset="0"/>
              </a:rPr>
              <a:t>koloniale</a:t>
            </a:r>
            <a:r>
              <a:rPr lang="en-NL" sz="2000" dirty="0">
                <a:ea typeface="Yu Gothic" panose="020B0400000000000000" pitchFamily="34" charset="-128"/>
                <a:cs typeface="Times New Roman" panose="02020603050405020304" pitchFamily="18" charset="0"/>
              </a:rPr>
              <a:t> </a:t>
            </a:r>
            <a:r>
              <a:rPr lang="en-NL" sz="2000" dirty="0" err="1">
                <a:ea typeface="Yu Gothic" panose="020B0400000000000000" pitchFamily="34" charset="-128"/>
                <a:cs typeface="Times New Roman" panose="02020603050405020304" pitchFamily="18" charset="0"/>
              </a:rPr>
              <a:t>verleden</a:t>
            </a:r>
            <a:endParaRPr lang="nl-BE" sz="2000" dirty="0">
              <a:effectLst/>
              <a:ea typeface="Yu Gothic" panose="020B0400000000000000" pitchFamily="34" charset="-128"/>
              <a:cs typeface="Times New Roman" panose="02020603050405020304" pitchFamily="18" charset="0"/>
            </a:endParaRPr>
          </a:p>
          <a:p>
            <a:endParaRPr lang="nl-BE" dirty="0"/>
          </a:p>
        </p:txBody>
      </p:sp>
      <p:pic>
        <p:nvPicPr>
          <p:cNvPr id="7" name="Tijdelijke aanduiding voor inhoud 6" descr="Afbeelding met kleding, persoon, Menselijk gezicht, muur&#10;&#10;Automatisch gegenereerde beschrijving">
            <a:extLst>
              <a:ext uri="{FF2B5EF4-FFF2-40B4-BE49-F238E27FC236}">
                <a16:creationId xmlns:a16="http://schemas.microsoft.com/office/drawing/2014/main" id="{1EA53290-A5DE-5FBB-215B-F80B660601AB}"/>
              </a:ext>
            </a:extLst>
          </p:cNvPr>
          <p:cNvPicPr>
            <a:picLocks noGrp="1" noChangeAspect="1"/>
          </p:cNvPicPr>
          <p:nvPr>
            <p:ph sz="half" idx="2"/>
          </p:nvPr>
        </p:nvPicPr>
        <p:blipFill>
          <a:blip r:embed="rId2"/>
          <a:stretch>
            <a:fillRect/>
          </a:stretch>
        </p:blipFill>
        <p:spPr>
          <a:xfrm>
            <a:off x="5057350" y="1417638"/>
            <a:ext cx="3394472" cy="4525963"/>
          </a:xfrm>
        </p:spPr>
      </p:pic>
    </p:spTree>
    <p:extLst>
      <p:ext uri="{BB962C8B-B14F-4D97-AF65-F5344CB8AC3E}">
        <p14:creationId xmlns:p14="http://schemas.microsoft.com/office/powerpoint/2010/main" val="2767035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EAFDE-F548-2DF9-FB61-8902FCCF9C74}"/>
              </a:ext>
            </a:extLst>
          </p:cNvPr>
          <p:cNvSpPr>
            <a:spLocks noGrp="1"/>
          </p:cNvSpPr>
          <p:nvPr>
            <p:ph type="title"/>
          </p:nvPr>
        </p:nvSpPr>
        <p:spPr/>
        <p:txBody>
          <a:bodyPr/>
          <a:lstStyle/>
          <a:p>
            <a:r>
              <a:rPr lang="en-NL" dirty="0" err="1"/>
              <a:t>Aanbevelingen</a:t>
            </a:r>
            <a:r>
              <a:rPr lang="en-NL" dirty="0"/>
              <a:t>: project </a:t>
            </a:r>
            <a:r>
              <a:rPr lang="en-NL" dirty="0" err="1"/>
              <a:t>Lisanga</a:t>
            </a:r>
            <a:endParaRPr lang="nl-BE" dirty="0"/>
          </a:p>
        </p:txBody>
      </p:sp>
      <p:sp>
        <p:nvSpPr>
          <p:cNvPr id="3" name="Tijdelijke aanduiding voor inhoud 2">
            <a:extLst>
              <a:ext uri="{FF2B5EF4-FFF2-40B4-BE49-F238E27FC236}">
                <a16:creationId xmlns:a16="http://schemas.microsoft.com/office/drawing/2014/main" id="{880675B6-D220-F1A3-E94F-ABF01E840589}"/>
              </a:ext>
            </a:extLst>
          </p:cNvPr>
          <p:cNvSpPr>
            <a:spLocks noGrp="1"/>
          </p:cNvSpPr>
          <p:nvPr>
            <p:ph sz="half" idx="1"/>
          </p:nvPr>
        </p:nvSpPr>
        <p:spPr/>
        <p:txBody>
          <a:bodyPr>
            <a:normAutofit/>
          </a:bodyPr>
          <a:lstStyle/>
          <a:p>
            <a:pPr>
              <a:buFont typeface="Arial" panose="020B0604020202020204" pitchFamily="34" charset="0"/>
              <a:buChar char="•"/>
            </a:pPr>
            <a:r>
              <a:rPr lang="en-NL" sz="2200" dirty="0" err="1">
                <a:effectLst/>
                <a:latin typeface="Aptos" panose="020B0004020202020204" pitchFamily="34" charset="0"/>
                <a:ea typeface="Yu Gothic" panose="020B0400000000000000" pitchFamily="34" charset="-128"/>
                <a:cs typeface="Times New Roman" panose="02020603050405020304" pitchFamily="18" charset="0"/>
              </a:rPr>
              <a:t>Goed</a:t>
            </a:r>
            <a:r>
              <a:rPr lang="en-NL" sz="2200" dirty="0">
                <a:effectLst/>
                <a:latin typeface="Aptos" panose="020B0004020202020204" pitchFamily="34" charset="0"/>
                <a:ea typeface="Yu Gothic" panose="020B0400000000000000" pitchFamily="34" charset="-128"/>
                <a:cs typeface="Times New Roman" panose="02020603050405020304" pitchFamily="18" charset="0"/>
              </a:rPr>
              <a:t> </a:t>
            </a:r>
            <a:r>
              <a:rPr lang="en-NL" sz="2200" dirty="0" err="1">
                <a:effectLst/>
                <a:latin typeface="Aptos" panose="020B0004020202020204" pitchFamily="34" charset="0"/>
                <a:ea typeface="Yu Gothic" panose="020B0400000000000000" pitchFamily="34" charset="-128"/>
                <a:cs typeface="Times New Roman" panose="02020603050405020304" pitchFamily="18" charset="0"/>
              </a:rPr>
              <a:t>opletten</a:t>
            </a:r>
            <a:r>
              <a:rPr lang="en-NL" sz="2200" dirty="0">
                <a:effectLst/>
                <a:latin typeface="Aptos" panose="020B0004020202020204" pitchFamily="34" charset="0"/>
                <a:ea typeface="Yu Gothic" panose="020B0400000000000000" pitchFamily="34" charset="-128"/>
                <a:cs typeface="Times New Roman" panose="02020603050405020304" pitchFamily="18" charset="0"/>
              </a:rPr>
              <a:t> in de </a:t>
            </a:r>
            <a:r>
              <a:rPr lang="en-NL" sz="2200" dirty="0" err="1">
                <a:effectLst/>
                <a:latin typeface="Aptos" panose="020B0004020202020204" pitchFamily="34" charset="0"/>
                <a:ea typeface="Yu Gothic" panose="020B0400000000000000" pitchFamily="34" charset="-128"/>
                <a:cs typeface="Times New Roman" panose="02020603050405020304" pitchFamily="18" charset="0"/>
              </a:rPr>
              <a:t>beeldvorming</a:t>
            </a:r>
            <a:r>
              <a:rPr lang="en-NL" sz="2200" dirty="0">
                <a:effectLst/>
                <a:latin typeface="Aptos" panose="020B0004020202020204" pitchFamily="34" charset="0"/>
                <a:ea typeface="Yu Gothic" panose="020B0400000000000000" pitchFamily="34" charset="-128"/>
                <a:cs typeface="Times New Roman" panose="02020603050405020304" pitchFamily="18" charset="0"/>
              </a:rPr>
              <a:t>: </a:t>
            </a:r>
            <a:r>
              <a:rPr lang="en-NL" sz="2200" dirty="0" err="1">
                <a:effectLst/>
                <a:latin typeface="Aptos" panose="020B0004020202020204" pitchFamily="34" charset="0"/>
                <a:ea typeface="Yu Gothic" panose="020B0400000000000000" pitchFamily="34" charset="-128"/>
                <a:cs typeface="Times New Roman" panose="02020603050405020304" pitchFamily="18" charset="0"/>
              </a:rPr>
              <a:t>beelden</a:t>
            </a:r>
            <a:r>
              <a:rPr lang="en-NL" sz="2200" dirty="0">
                <a:effectLst/>
                <a:latin typeface="Aptos" panose="020B0004020202020204" pitchFamily="34" charset="0"/>
                <a:ea typeface="Yu Gothic" panose="020B0400000000000000" pitchFamily="34" charset="-128"/>
                <a:cs typeface="Times New Roman" panose="02020603050405020304" pitchFamily="18" charset="0"/>
              </a:rPr>
              <a:t> die </a:t>
            </a:r>
            <a:r>
              <a:rPr lang="en-NL" sz="2200" dirty="0" err="1">
                <a:effectLst/>
                <a:latin typeface="Aptos" panose="020B0004020202020204" pitchFamily="34" charset="0"/>
                <a:ea typeface="Yu Gothic" panose="020B0400000000000000" pitchFamily="34" charset="-128"/>
                <a:cs typeface="Times New Roman" panose="02020603050405020304" pitchFamily="18" charset="0"/>
              </a:rPr>
              <a:t>gelijkwaardigheid</a:t>
            </a:r>
            <a:r>
              <a:rPr lang="en-NL" sz="2200" dirty="0">
                <a:effectLst/>
                <a:latin typeface="Aptos" panose="020B0004020202020204" pitchFamily="34" charset="0"/>
                <a:ea typeface="Yu Gothic" panose="020B0400000000000000" pitchFamily="34" charset="-128"/>
                <a:cs typeface="Times New Roman" panose="02020603050405020304" pitchFamily="18" charset="0"/>
              </a:rPr>
              <a:t> </a:t>
            </a:r>
            <a:r>
              <a:rPr lang="en-NL" sz="2200" dirty="0" err="1">
                <a:effectLst/>
                <a:latin typeface="Aptos" panose="020B0004020202020204" pitchFamily="34" charset="0"/>
                <a:ea typeface="Yu Gothic" panose="020B0400000000000000" pitchFamily="34" charset="-128"/>
                <a:cs typeface="Times New Roman" panose="02020603050405020304" pitchFamily="18" charset="0"/>
              </a:rPr>
              <a:t>uitdrukken</a:t>
            </a:r>
            <a:r>
              <a:rPr lang="en-NL" sz="2200" dirty="0">
                <a:effectLst/>
                <a:latin typeface="Aptos" panose="020B0004020202020204" pitchFamily="34" charset="0"/>
                <a:ea typeface="Yu Gothic" panose="020B0400000000000000" pitchFamily="34" charset="-128"/>
                <a:cs typeface="Times New Roman" panose="02020603050405020304" pitchFamily="18" charset="0"/>
              </a:rPr>
              <a:t>, </a:t>
            </a:r>
            <a:r>
              <a:rPr lang="en-NL" sz="2200" dirty="0" err="1">
                <a:effectLst/>
                <a:latin typeface="Aptos" panose="020B0004020202020204" pitchFamily="34" charset="0"/>
                <a:ea typeface="Yu Gothic" panose="020B0400000000000000" pitchFamily="34" charset="-128"/>
                <a:cs typeface="Times New Roman" panose="02020603050405020304" pitchFamily="18" charset="0"/>
              </a:rPr>
              <a:t>vermijden</a:t>
            </a:r>
            <a:r>
              <a:rPr lang="en-NL" sz="2200" dirty="0">
                <a:effectLst/>
                <a:latin typeface="Aptos" panose="020B0004020202020204" pitchFamily="34" charset="0"/>
                <a:ea typeface="Yu Gothic" panose="020B0400000000000000" pitchFamily="34" charset="-128"/>
                <a:cs typeface="Times New Roman" panose="02020603050405020304" pitchFamily="18" charset="0"/>
              </a:rPr>
              <a:t> van </a:t>
            </a:r>
            <a:r>
              <a:rPr lang="en-NL" sz="2200" dirty="0" err="1">
                <a:effectLst/>
                <a:latin typeface="Aptos" panose="020B0004020202020204" pitchFamily="34" charset="0"/>
                <a:ea typeface="Yu Gothic" panose="020B0400000000000000" pitchFamily="34" charset="-128"/>
                <a:cs typeface="Times New Roman" panose="02020603050405020304" pitchFamily="18" charset="0"/>
              </a:rPr>
              <a:t>beelden</a:t>
            </a:r>
            <a:r>
              <a:rPr lang="en-NL" sz="2200" dirty="0">
                <a:effectLst/>
                <a:latin typeface="Aptos" panose="020B0004020202020204" pitchFamily="34" charset="0"/>
                <a:ea typeface="Yu Gothic" panose="020B0400000000000000" pitchFamily="34" charset="-128"/>
                <a:cs typeface="Times New Roman" panose="02020603050405020304" pitchFamily="18" charset="0"/>
              </a:rPr>
              <a:t> die </a:t>
            </a:r>
            <a:r>
              <a:rPr lang="en-NL" sz="2200" dirty="0" err="1">
                <a:effectLst/>
                <a:latin typeface="Aptos" panose="020B0004020202020204" pitchFamily="34" charset="0"/>
                <a:ea typeface="Yu Gothic" panose="020B0400000000000000" pitchFamily="34" charset="-128"/>
                <a:cs typeface="Times New Roman" panose="02020603050405020304" pitchFamily="18" charset="0"/>
              </a:rPr>
              <a:t>een</a:t>
            </a:r>
            <a:r>
              <a:rPr lang="en-NL" sz="2200" dirty="0">
                <a:effectLst/>
                <a:latin typeface="Aptos" panose="020B0004020202020204" pitchFamily="34" charset="0"/>
                <a:ea typeface="Yu Gothic" panose="020B0400000000000000" pitchFamily="34" charset="-128"/>
                <a:cs typeface="Times New Roman" panose="02020603050405020304" pitchFamily="18" charset="0"/>
              </a:rPr>
              <a:t> ‘white </a:t>
            </a:r>
            <a:r>
              <a:rPr lang="en-NL" sz="2200" dirty="0" err="1">
                <a:effectLst/>
                <a:latin typeface="Aptos" panose="020B0004020202020204" pitchFamily="34" charset="0"/>
                <a:ea typeface="Yu Gothic" panose="020B0400000000000000" pitchFamily="34" charset="-128"/>
                <a:cs typeface="Times New Roman" panose="02020603050405020304" pitchFamily="18" charset="0"/>
              </a:rPr>
              <a:t>savior</a:t>
            </a:r>
            <a:r>
              <a:rPr lang="en-NL" sz="2200" dirty="0">
                <a:effectLst/>
                <a:latin typeface="Aptos" panose="020B0004020202020204" pitchFamily="34" charset="0"/>
                <a:ea typeface="Yu Gothic" panose="020B0400000000000000" pitchFamily="34" charset="-128"/>
                <a:cs typeface="Times New Roman" panose="02020603050405020304" pitchFamily="18" charset="0"/>
              </a:rPr>
              <a:t>’ laten </a:t>
            </a:r>
            <a:r>
              <a:rPr lang="en-NL" sz="2200" dirty="0" err="1">
                <a:effectLst/>
                <a:latin typeface="Aptos" panose="020B0004020202020204" pitchFamily="34" charset="0"/>
                <a:ea typeface="Yu Gothic" panose="020B0400000000000000" pitchFamily="34" charset="-128"/>
                <a:cs typeface="Times New Roman" panose="02020603050405020304" pitchFamily="18" charset="0"/>
              </a:rPr>
              <a:t>zien</a:t>
            </a:r>
            <a:r>
              <a:rPr lang="en-NL" sz="2200" dirty="0">
                <a:effectLst/>
                <a:latin typeface="Aptos" panose="020B0004020202020204" pitchFamily="34" charset="0"/>
                <a:ea typeface="Yu Gothic" panose="020B0400000000000000" pitchFamily="34" charset="-128"/>
                <a:cs typeface="Times New Roman" panose="02020603050405020304" pitchFamily="18" charset="0"/>
              </a:rPr>
              <a:t>. </a:t>
            </a:r>
          </a:p>
          <a:p>
            <a:pPr>
              <a:buFont typeface="Arial" panose="020B0604020202020204" pitchFamily="34" charset="0"/>
              <a:buChar char="•"/>
            </a:pPr>
            <a:r>
              <a:rPr lang="en-NL" sz="2200" dirty="0" err="1">
                <a:latin typeface="Aptos" panose="020B0004020202020204" pitchFamily="34" charset="0"/>
                <a:ea typeface="Yu Gothic" panose="020B0400000000000000" pitchFamily="34" charset="-128"/>
                <a:cs typeface="Times New Roman" panose="02020603050405020304" pitchFamily="18" charset="0"/>
              </a:rPr>
              <a:t>Bredere</a:t>
            </a:r>
            <a:r>
              <a:rPr lang="en-NL" sz="2200" dirty="0">
                <a:latin typeface="Aptos" panose="020B0004020202020204" pitchFamily="34" charset="0"/>
                <a:ea typeface="Yu Gothic" panose="020B0400000000000000" pitchFamily="34" charset="-128"/>
                <a:cs typeface="Times New Roman" panose="02020603050405020304" pitchFamily="18" charset="0"/>
              </a:rPr>
              <a:t> </a:t>
            </a:r>
            <a:r>
              <a:rPr lang="en-NL" sz="2200" dirty="0" err="1">
                <a:latin typeface="Aptos" panose="020B0004020202020204" pitchFamily="34" charset="0"/>
                <a:ea typeface="Yu Gothic" panose="020B0400000000000000" pitchFamily="34" charset="-128"/>
                <a:cs typeface="Times New Roman" panose="02020603050405020304" pitchFamily="18" charset="0"/>
              </a:rPr>
              <a:t>betrokkenheid</a:t>
            </a:r>
            <a:r>
              <a:rPr lang="en-NL" sz="2200" dirty="0">
                <a:latin typeface="Aptos" panose="020B0004020202020204" pitchFamily="34" charset="0"/>
                <a:ea typeface="Yu Gothic" panose="020B0400000000000000" pitchFamily="34" charset="-128"/>
                <a:cs typeface="Times New Roman" panose="02020603050405020304" pitchFamily="18" charset="0"/>
              </a:rPr>
              <a:t> dan </a:t>
            </a:r>
            <a:r>
              <a:rPr lang="en-NL" sz="2200" dirty="0" err="1">
                <a:latin typeface="Aptos" panose="020B0004020202020204" pitchFamily="34" charset="0"/>
                <a:ea typeface="Yu Gothic" panose="020B0400000000000000" pitchFamily="34" charset="-128"/>
                <a:cs typeface="Times New Roman" panose="02020603050405020304" pitchFamily="18" charset="0"/>
              </a:rPr>
              <a:t>puur</a:t>
            </a:r>
            <a:r>
              <a:rPr lang="en-NL" sz="2200" dirty="0">
                <a:latin typeface="Aptos" panose="020B0004020202020204" pitchFamily="34" charset="0"/>
                <a:ea typeface="Yu Gothic" panose="020B0400000000000000" pitchFamily="34" charset="-128"/>
                <a:cs typeface="Times New Roman" panose="02020603050405020304" pitchFamily="18" charset="0"/>
              </a:rPr>
              <a:t> </a:t>
            </a:r>
            <a:r>
              <a:rPr lang="en-NL" sz="2200" dirty="0" err="1">
                <a:latin typeface="Aptos" panose="020B0004020202020204" pitchFamily="34" charset="0"/>
                <a:ea typeface="Yu Gothic" panose="020B0400000000000000" pitchFamily="34" charset="-128"/>
                <a:cs typeface="Times New Roman" panose="02020603050405020304" pitchFamily="18" charset="0"/>
              </a:rPr>
              <a:t>fondsenwerving</a:t>
            </a:r>
            <a:endParaRPr lang="en-NL" sz="2200" dirty="0">
              <a:effectLst/>
              <a:latin typeface="Aptos" panose="020B0004020202020204" pitchFamily="34" charset="0"/>
              <a:ea typeface="Yu Gothic" panose="020B0400000000000000" pitchFamily="34" charset="-128"/>
              <a:cs typeface="Times New Roman" panose="02020603050405020304" pitchFamily="18" charset="0"/>
            </a:endParaRPr>
          </a:p>
          <a:p>
            <a:pPr>
              <a:buFont typeface="Arial" panose="020B0604020202020204" pitchFamily="34" charset="0"/>
              <a:buChar char="•"/>
            </a:pPr>
            <a:r>
              <a:rPr lang="en-NL" sz="2200" dirty="0" err="1">
                <a:latin typeface="Aptos" panose="020B0004020202020204" pitchFamily="34" charset="0"/>
                <a:ea typeface="Yu Gothic" panose="020B0400000000000000" pitchFamily="34" charset="-128"/>
                <a:cs typeface="Times New Roman" panose="02020603050405020304" pitchFamily="18" charset="0"/>
              </a:rPr>
              <a:t>Geen</a:t>
            </a:r>
            <a:r>
              <a:rPr lang="en-NL" sz="2200" dirty="0">
                <a:latin typeface="Aptos" panose="020B0004020202020204" pitchFamily="34" charset="0"/>
                <a:ea typeface="Yu Gothic" panose="020B0400000000000000" pitchFamily="34" charset="-128"/>
                <a:cs typeface="Times New Roman" panose="02020603050405020304" pitchFamily="18" charset="0"/>
              </a:rPr>
              <a:t> “</a:t>
            </a:r>
            <a:r>
              <a:rPr lang="en-NL" sz="2200" dirty="0" err="1">
                <a:latin typeface="Aptos" panose="020B0004020202020204" pitchFamily="34" charset="0"/>
                <a:ea typeface="Yu Gothic" panose="020B0400000000000000" pitchFamily="34" charset="-128"/>
                <a:cs typeface="Times New Roman" panose="02020603050405020304" pitchFamily="18" charset="0"/>
              </a:rPr>
              <a:t>zielige</a:t>
            </a:r>
            <a:r>
              <a:rPr lang="en-NL" sz="2200" dirty="0">
                <a:latin typeface="Aptos" panose="020B0004020202020204" pitchFamily="34" charset="0"/>
                <a:ea typeface="Yu Gothic" panose="020B0400000000000000" pitchFamily="34" charset="-128"/>
                <a:cs typeface="Times New Roman" panose="02020603050405020304" pitchFamily="18" charset="0"/>
              </a:rPr>
              <a:t> </a:t>
            </a:r>
            <a:r>
              <a:rPr lang="en-NL" sz="2200" dirty="0" err="1">
                <a:latin typeface="Aptos" panose="020B0004020202020204" pitchFamily="34" charset="0"/>
                <a:ea typeface="Yu Gothic" panose="020B0400000000000000" pitchFamily="34" charset="-128"/>
                <a:cs typeface="Times New Roman" panose="02020603050405020304" pitchFamily="18" charset="0"/>
              </a:rPr>
              <a:t>arme</a:t>
            </a:r>
            <a:r>
              <a:rPr lang="en-NL" sz="2200" dirty="0">
                <a:latin typeface="Aptos" panose="020B0004020202020204" pitchFamily="34" charset="0"/>
                <a:ea typeface="Yu Gothic" panose="020B0400000000000000" pitchFamily="34" charset="-128"/>
                <a:cs typeface="Times New Roman" panose="02020603050405020304" pitchFamily="18" charset="0"/>
              </a:rPr>
              <a:t> </a:t>
            </a:r>
            <a:r>
              <a:rPr lang="en-NL" sz="2200" dirty="0" err="1">
                <a:latin typeface="Aptos" panose="020B0004020202020204" pitchFamily="34" charset="0"/>
                <a:ea typeface="Yu Gothic" panose="020B0400000000000000" pitchFamily="34" charset="-128"/>
                <a:cs typeface="Times New Roman" panose="02020603050405020304" pitchFamily="18" charset="0"/>
              </a:rPr>
              <a:t>kindjes</a:t>
            </a:r>
            <a:r>
              <a:rPr lang="en-NL" sz="2200" dirty="0">
                <a:latin typeface="Aptos" panose="020B0004020202020204" pitchFamily="34" charset="0"/>
                <a:ea typeface="Yu Gothic" panose="020B0400000000000000" pitchFamily="34" charset="-128"/>
                <a:cs typeface="Times New Roman" panose="02020603050405020304" pitchFamily="18" charset="0"/>
              </a:rPr>
              <a:t>”</a:t>
            </a:r>
          </a:p>
          <a:p>
            <a:pPr>
              <a:buFont typeface="Arial" panose="020B0604020202020204" pitchFamily="34" charset="0"/>
              <a:buChar char="•"/>
            </a:pPr>
            <a:r>
              <a:rPr lang="en-NL" sz="2200" dirty="0" err="1">
                <a:latin typeface="Aptos" panose="020B0004020202020204" pitchFamily="34" charset="0"/>
                <a:ea typeface="Yu Gothic" panose="020B0400000000000000" pitchFamily="34" charset="-128"/>
                <a:cs typeface="Times New Roman" panose="02020603050405020304" pitchFamily="18" charset="0"/>
              </a:rPr>
              <a:t>Kernwoord</a:t>
            </a:r>
            <a:r>
              <a:rPr lang="en-NL" sz="2200" dirty="0">
                <a:latin typeface="Aptos" panose="020B0004020202020204" pitchFamily="34" charset="0"/>
                <a:ea typeface="Yu Gothic" panose="020B0400000000000000" pitchFamily="34" charset="-128"/>
                <a:cs typeface="Times New Roman" panose="02020603050405020304" pitchFamily="18" charset="0"/>
              </a:rPr>
              <a:t>: “agency”: eigen </a:t>
            </a:r>
            <a:r>
              <a:rPr lang="en-NL" sz="2200" dirty="0" err="1">
                <a:latin typeface="Aptos" panose="020B0004020202020204" pitchFamily="34" charset="0"/>
                <a:ea typeface="Yu Gothic" panose="020B0400000000000000" pitchFamily="34" charset="-128"/>
                <a:cs typeface="Times New Roman" panose="02020603050405020304" pitchFamily="18" charset="0"/>
              </a:rPr>
              <a:t>verantwoordelijkheid</a:t>
            </a:r>
            <a:r>
              <a:rPr lang="en-NL" sz="2200" dirty="0">
                <a:latin typeface="Aptos" panose="020B0004020202020204" pitchFamily="34" charset="0"/>
                <a:ea typeface="Yu Gothic" panose="020B0400000000000000" pitchFamily="34" charset="-128"/>
                <a:cs typeface="Times New Roman" panose="02020603050405020304" pitchFamily="18" charset="0"/>
              </a:rPr>
              <a:t>, eigen </a:t>
            </a:r>
            <a:r>
              <a:rPr lang="en-NL" sz="2200" dirty="0" err="1">
                <a:latin typeface="Aptos" panose="020B0004020202020204" pitchFamily="34" charset="0"/>
                <a:ea typeface="Yu Gothic" panose="020B0400000000000000" pitchFamily="34" charset="-128"/>
                <a:cs typeface="Times New Roman" panose="02020603050405020304" pitchFamily="18" charset="0"/>
              </a:rPr>
              <a:t>handelen</a:t>
            </a:r>
            <a:endParaRPr lang="nl-BE" sz="2200" dirty="0"/>
          </a:p>
        </p:txBody>
      </p:sp>
      <p:pic>
        <p:nvPicPr>
          <p:cNvPr id="8" name="Tijdelijke aanduiding voor inhoud 7">
            <a:extLst>
              <a:ext uri="{FF2B5EF4-FFF2-40B4-BE49-F238E27FC236}">
                <a16:creationId xmlns:a16="http://schemas.microsoft.com/office/drawing/2014/main" id="{6935E294-0B81-E9A9-1FA0-675D4755AC03}"/>
              </a:ext>
            </a:extLst>
          </p:cNvPr>
          <p:cNvPicPr>
            <a:picLocks noGrp="1" noChangeAspect="1"/>
          </p:cNvPicPr>
          <p:nvPr>
            <p:ph sz="half" idx="2"/>
          </p:nvPr>
        </p:nvPicPr>
        <p:blipFill>
          <a:blip r:embed="rId2"/>
          <a:stretch>
            <a:fillRect/>
          </a:stretch>
        </p:blipFill>
        <p:spPr>
          <a:xfrm>
            <a:off x="4648202" y="1600200"/>
            <a:ext cx="4038600" cy="3048170"/>
          </a:xfrm>
        </p:spPr>
      </p:pic>
    </p:spTree>
    <p:extLst>
      <p:ext uri="{BB962C8B-B14F-4D97-AF65-F5344CB8AC3E}">
        <p14:creationId xmlns:p14="http://schemas.microsoft.com/office/powerpoint/2010/main" val="1161304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AE58354-681E-825A-E268-29C08E928C69}"/>
              </a:ext>
            </a:extLst>
          </p:cNvPr>
          <p:cNvSpPr>
            <a:spLocks noGrp="1"/>
          </p:cNvSpPr>
          <p:nvPr>
            <p:ph type="title"/>
          </p:nvPr>
        </p:nvSpPr>
        <p:spPr>
          <a:xfrm>
            <a:off x="457200" y="274638"/>
            <a:ext cx="8229600" cy="1143000"/>
          </a:xfrm>
        </p:spPr>
        <p:txBody>
          <a:bodyPr>
            <a:normAutofit fontScale="90000"/>
          </a:bodyPr>
          <a:lstStyle/>
          <a:p>
            <a:r>
              <a:rPr lang="en-NL" dirty="0" err="1"/>
              <a:t>Aanbevelingen</a:t>
            </a:r>
            <a:r>
              <a:rPr lang="en-NL" dirty="0"/>
              <a:t>: </a:t>
            </a:r>
            <a:r>
              <a:rPr lang="en-NL" dirty="0" err="1"/>
              <a:t>richting</a:t>
            </a:r>
            <a:r>
              <a:rPr lang="en-NL" dirty="0"/>
              <a:t> </a:t>
            </a:r>
            <a:r>
              <a:rPr lang="en-NL" dirty="0" err="1"/>
              <a:t>bewoners</a:t>
            </a:r>
            <a:endParaRPr lang="en-US" dirty="0"/>
          </a:p>
        </p:txBody>
      </p:sp>
      <p:sp>
        <p:nvSpPr>
          <p:cNvPr id="3" name="Tijdelijke aanduiding voor inhoud 2">
            <a:extLst>
              <a:ext uri="{FF2B5EF4-FFF2-40B4-BE49-F238E27FC236}">
                <a16:creationId xmlns:a16="http://schemas.microsoft.com/office/drawing/2014/main" id="{7C225B30-DF85-34D6-9FDB-7D534BB7A58C}"/>
              </a:ext>
            </a:extLst>
          </p:cNvPr>
          <p:cNvSpPr>
            <a:spLocks noGrp="1"/>
          </p:cNvSpPr>
          <p:nvPr>
            <p:ph sz="half" idx="1"/>
          </p:nvPr>
        </p:nvSpPr>
        <p:spPr>
          <a:xfrm>
            <a:off x="457200" y="1600200"/>
            <a:ext cx="4038600" cy="4525963"/>
          </a:xfrm>
        </p:spPr>
        <p:txBody>
          <a:bodyPr>
            <a:normAutofit/>
          </a:bodyPr>
          <a:lstStyle/>
          <a:p>
            <a:pPr>
              <a:lnSpc>
                <a:spcPct val="90000"/>
              </a:lnSpc>
              <a:buFont typeface="Arial" panose="020B0604020202020204" pitchFamily="34" charset="0"/>
              <a:buChar char="•"/>
            </a:pPr>
            <a:r>
              <a:rPr lang="en-NL" sz="2000" dirty="0" err="1"/>
              <a:t>Een</a:t>
            </a:r>
            <a:r>
              <a:rPr lang="en-NL" sz="2000" dirty="0"/>
              <a:t> open </a:t>
            </a:r>
            <a:r>
              <a:rPr lang="en-NL" sz="2000" dirty="0" err="1"/>
              <a:t>venster</a:t>
            </a:r>
            <a:r>
              <a:rPr lang="en-NL" sz="2000" dirty="0"/>
              <a:t> op de </a:t>
            </a:r>
            <a:r>
              <a:rPr lang="en-NL" sz="2000" dirty="0" err="1"/>
              <a:t>wereld</a:t>
            </a:r>
            <a:r>
              <a:rPr lang="en-NL" sz="2000" dirty="0"/>
              <a:t> </a:t>
            </a:r>
            <a:r>
              <a:rPr lang="en-NL" sz="2000" dirty="0" err="1"/>
              <a:t>bieden</a:t>
            </a:r>
            <a:endParaRPr lang="en-NL" sz="2000" dirty="0"/>
          </a:p>
          <a:p>
            <a:pPr>
              <a:lnSpc>
                <a:spcPct val="90000"/>
              </a:lnSpc>
              <a:buFont typeface="Arial" panose="020B0604020202020204" pitchFamily="34" charset="0"/>
              <a:buChar char="•"/>
            </a:pPr>
            <a:r>
              <a:rPr lang="en-NL" sz="2000" dirty="0" err="1"/>
              <a:t>Nieuwe</a:t>
            </a:r>
            <a:r>
              <a:rPr lang="en-NL" sz="2000" dirty="0"/>
              <a:t> </a:t>
            </a:r>
            <a:r>
              <a:rPr lang="en-NL" sz="2000" dirty="0" err="1"/>
              <a:t>beelden</a:t>
            </a:r>
            <a:r>
              <a:rPr lang="en-NL" sz="2000" dirty="0"/>
              <a:t> </a:t>
            </a:r>
            <a:r>
              <a:rPr lang="en-NL" sz="2000" dirty="0" err="1"/>
              <a:t>plaatsen</a:t>
            </a:r>
            <a:r>
              <a:rPr lang="en-NL" sz="2000" dirty="0"/>
              <a:t> </a:t>
            </a:r>
            <a:r>
              <a:rPr lang="en-NL" sz="2000" dirty="0" err="1"/>
              <a:t>naast</a:t>
            </a:r>
            <a:r>
              <a:rPr lang="en-NL" sz="2000" dirty="0"/>
              <a:t> </a:t>
            </a:r>
            <a:r>
              <a:rPr lang="en-NL" sz="2000" dirty="0" err="1"/>
              <a:t>oude</a:t>
            </a:r>
            <a:r>
              <a:rPr lang="en-NL" sz="2000" dirty="0"/>
              <a:t>, </a:t>
            </a:r>
            <a:r>
              <a:rPr lang="en-NL" sz="2000" dirty="0" err="1"/>
              <a:t>koloniale</a:t>
            </a:r>
            <a:r>
              <a:rPr lang="en-NL" sz="2000" dirty="0"/>
              <a:t> </a:t>
            </a:r>
            <a:r>
              <a:rPr lang="en-NL" sz="2000" dirty="0" err="1"/>
              <a:t>beelden</a:t>
            </a:r>
            <a:endParaRPr lang="en-NL" sz="2000" dirty="0"/>
          </a:p>
          <a:p>
            <a:pPr>
              <a:lnSpc>
                <a:spcPct val="90000"/>
              </a:lnSpc>
              <a:buFont typeface="Arial" panose="020B0604020202020204" pitchFamily="34" charset="0"/>
              <a:buChar char="•"/>
            </a:pPr>
            <a:r>
              <a:rPr lang="en-NL" sz="2000" i="1" dirty="0"/>
              <a:t>Oral history</a:t>
            </a:r>
          </a:p>
          <a:p>
            <a:pPr lvl="1">
              <a:lnSpc>
                <a:spcPct val="90000"/>
              </a:lnSpc>
              <a:buFont typeface="Arial" panose="020B0604020202020204" pitchFamily="34" charset="0"/>
              <a:buChar char="•"/>
            </a:pPr>
            <a:r>
              <a:rPr lang="en-NL" sz="2000" dirty="0" err="1"/>
              <a:t>Gesprek</a:t>
            </a:r>
            <a:r>
              <a:rPr lang="en-NL" sz="2000" dirty="0"/>
              <a:t> met </a:t>
            </a:r>
            <a:r>
              <a:rPr lang="en-NL" sz="2000" dirty="0" err="1"/>
              <a:t>bewoner</a:t>
            </a:r>
            <a:r>
              <a:rPr lang="en-NL" sz="2000" dirty="0"/>
              <a:t> die in Congo </a:t>
            </a:r>
            <a:r>
              <a:rPr lang="en-NL" sz="2000" dirty="0" err="1"/>
              <a:t>gewerkt</a:t>
            </a:r>
            <a:r>
              <a:rPr lang="en-NL" sz="2000" dirty="0"/>
              <a:t> </a:t>
            </a:r>
            <a:r>
              <a:rPr lang="en-NL" sz="2000" dirty="0" err="1"/>
              <a:t>heeft</a:t>
            </a:r>
            <a:r>
              <a:rPr lang="en-NL" sz="2000" dirty="0"/>
              <a:t> </a:t>
            </a:r>
            <a:r>
              <a:rPr lang="en-NL" sz="2000" dirty="0" err="1"/>
              <a:t>als</a:t>
            </a:r>
            <a:r>
              <a:rPr lang="en-NL" sz="2000" dirty="0"/>
              <a:t> </a:t>
            </a:r>
            <a:r>
              <a:rPr lang="en-NL" sz="2000" dirty="0" err="1"/>
              <a:t>landmeter</a:t>
            </a:r>
            <a:r>
              <a:rPr lang="en-NL" sz="2000" dirty="0"/>
              <a:t>: “we </a:t>
            </a:r>
            <a:r>
              <a:rPr lang="en-NL" sz="2000" dirty="0" err="1"/>
              <a:t>hadden</a:t>
            </a:r>
            <a:r>
              <a:rPr lang="en-NL" sz="2000" dirty="0"/>
              <a:t> </a:t>
            </a:r>
            <a:r>
              <a:rPr lang="en-NL" sz="2000" dirty="0" err="1"/>
              <a:t>meer</a:t>
            </a:r>
            <a:r>
              <a:rPr lang="en-NL" sz="2000" dirty="0"/>
              <a:t> </a:t>
            </a:r>
            <a:r>
              <a:rPr lang="en-NL" sz="2000" dirty="0" err="1"/>
              <a:t>verantwoordelijkheid</a:t>
            </a:r>
            <a:r>
              <a:rPr lang="en-NL" sz="2000" dirty="0"/>
              <a:t> </a:t>
            </a:r>
            <a:r>
              <a:rPr lang="en-NL" sz="2000" dirty="0" err="1"/>
              <a:t>moeten</a:t>
            </a:r>
            <a:r>
              <a:rPr lang="en-NL" sz="2000" dirty="0"/>
              <a:t> </a:t>
            </a:r>
            <a:r>
              <a:rPr lang="en-NL" sz="2000" dirty="0" err="1"/>
              <a:t>geven</a:t>
            </a:r>
            <a:r>
              <a:rPr lang="en-NL" sz="2000" dirty="0"/>
              <a:t> </a:t>
            </a:r>
            <a:r>
              <a:rPr lang="en-NL" sz="2000" dirty="0" err="1"/>
              <a:t>aan</a:t>
            </a:r>
            <a:r>
              <a:rPr lang="en-NL" sz="2000" dirty="0"/>
              <a:t> de </a:t>
            </a:r>
            <a:r>
              <a:rPr lang="en-NL" sz="2000" dirty="0" err="1"/>
              <a:t>Congolezen</a:t>
            </a:r>
            <a:r>
              <a:rPr lang="en-NL" sz="2000" dirty="0"/>
              <a:t> </a:t>
            </a:r>
            <a:r>
              <a:rPr lang="en-NL" sz="2000" dirty="0" err="1"/>
              <a:t>zelf</a:t>
            </a:r>
            <a:r>
              <a:rPr lang="en-NL" sz="2000" dirty="0"/>
              <a:t>”</a:t>
            </a:r>
          </a:p>
          <a:p>
            <a:pPr>
              <a:lnSpc>
                <a:spcPct val="90000"/>
              </a:lnSpc>
              <a:buFont typeface="Arial" panose="020B0604020202020204" pitchFamily="34" charset="0"/>
              <a:buChar char="•"/>
            </a:pPr>
            <a:r>
              <a:rPr lang="en-NL" sz="2000" dirty="0" err="1"/>
              <a:t>Oktober</a:t>
            </a:r>
            <a:r>
              <a:rPr lang="en-NL" sz="2000" dirty="0"/>
              <a:t> </a:t>
            </a:r>
            <a:r>
              <a:rPr lang="en-NL" sz="2000" dirty="0" err="1"/>
              <a:t>missiemaand</a:t>
            </a:r>
            <a:r>
              <a:rPr lang="en-NL" sz="2000" dirty="0"/>
              <a:t>: </a:t>
            </a:r>
            <a:r>
              <a:rPr lang="en-NL" sz="2000" dirty="0" err="1"/>
              <a:t>een</a:t>
            </a:r>
            <a:r>
              <a:rPr lang="en-NL" sz="2000" dirty="0"/>
              <a:t> </a:t>
            </a:r>
            <a:r>
              <a:rPr lang="en-NL" sz="2000" dirty="0" err="1"/>
              <a:t>inhoudelijke</a:t>
            </a:r>
            <a:r>
              <a:rPr lang="en-NL" sz="2000" dirty="0"/>
              <a:t> </a:t>
            </a:r>
            <a:r>
              <a:rPr lang="en-NL" sz="2000" dirty="0" err="1"/>
              <a:t>activiteit</a:t>
            </a:r>
            <a:endParaRPr lang="nl-BE" sz="2000" dirty="0"/>
          </a:p>
          <a:p>
            <a:pPr>
              <a:lnSpc>
                <a:spcPct val="90000"/>
              </a:lnSpc>
            </a:pPr>
            <a:endParaRPr lang="nl-BE" sz="2000" dirty="0"/>
          </a:p>
        </p:txBody>
      </p:sp>
      <p:pic>
        <p:nvPicPr>
          <p:cNvPr id="6" name="Tijdelijke aanduiding voor inhoud 5" descr="Afbeelding met kleding, persoon, person, overdekt&#10;&#10;Automatisch gegenereerde beschrijving">
            <a:extLst>
              <a:ext uri="{FF2B5EF4-FFF2-40B4-BE49-F238E27FC236}">
                <a16:creationId xmlns:a16="http://schemas.microsoft.com/office/drawing/2014/main" id="{4AD44738-5FA3-A6F3-AA9D-AE9154A1DC56}"/>
              </a:ext>
            </a:extLst>
          </p:cNvPr>
          <p:cNvPicPr>
            <a:picLocks noGrp="1" noChangeAspect="1"/>
          </p:cNvPicPr>
          <p:nvPr>
            <p:ph sz="half" idx="2"/>
          </p:nvPr>
        </p:nvPicPr>
        <p:blipFill rotWithShape="1">
          <a:blip r:embed="rId2"/>
          <a:srcRect l="4336" r="36101" b="-1"/>
          <a:stretch/>
        </p:blipFill>
        <p:spPr>
          <a:xfrm>
            <a:off x="4648200" y="1417638"/>
            <a:ext cx="3635829" cy="4074587"/>
          </a:xfrm>
          <a:noFill/>
        </p:spPr>
      </p:pic>
    </p:spTree>
    <p:extLst>
      <p:ext uri="{BB962C8B-B14F-4D97-AF65-F5344CB8AC3E}">
        <p14:creationId xmlns:p14="http://schemas.microsoft.com/office/powerpoint/2010/main" val="2812050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AE58354-681E-825A-E268-29C08E928C69}"/>
              </a:ext>
            </a:extLst>
          </p:cNvPr>
          <p:cNvSpPr>
            <a:spLocks noGrp="1"/>
          </p:cNvSpPr>
          <p:nvPr>
            <p:ph type="title"/>
          </p:nvPr>
        </p:nvSpPr>
        <p:spPr>
          <a:xfrm>
            <a:off x="457200" y="274638"/>
            <a:ext cx="8229600" cy="1143000"/>
          </a:xfrm>
        </p:spPr>
        <p:txBody>
          <a:bodyPr>
            <a:normAutofit fontScale="90000"/>
          </a:bodyPr>
          <a:lstStyle/>
          <a:p>
            <a:r>
              <a:rPr lang="en-NL" dirty="0" err="1"/>
              <a:t>Aanbevelingen</a:t>
            </a:r>
            <a:r>
              <a:rPr lang="en-NL" dirty="0"/>
              <a:t>: </a:t>
            </a:r>
            <a:r>
              <a:rPr lang="en-NL" dirty="0" err="1"/>
              <a:t>richting</a:t>
            </a:r>
            <a:r>
              <a:rPr lang="en-NL" dirty="0"/>
              <a:t> </a:t>
            </a:r>
            <a:r>
              <a:rPr lang="en-NL" dirty="0" err="1"/>
              <a:t>bewoners</a:t>
            </a:r>
            <a:endParaRPr lang="en-US" dirty="0"/>
          </a:p>
        </p:txBody>
      </p:sp>
      <p:sp>
        <p:nvSpPr>
          <p:cNvPr id="3" name="Tijdelijke aanduiding voor inhoud 2">
            <a:extLst>
              <a:ext uri="{FF2B5EF4-FFF2-40B4-BE49-F238E27FC236}">
                <a16:creationId xmlns:a16="http://schemas.microsoft.com/office/drawing/2014/main" id="{7C225B30-DF85-34D6-9FDB-7D534BB7A58C}"/>
              </a:ext>
            </a:extLst>
          </p:cNvPr>
          <p:cNvSpPr>
            <a:spLocks noGrp="1"/>
          </p:cNvSpPr>
          <p:nvPr>
            <p:ph sz="half" idx="1"/>
          </p:nvPr>
        </p:nvSpPr>
        <p:spPr>
          <a:xfrm>
            <a:off x="4430486" y="1600200"/>
            <a:ext cx="4038600" cy="4525963"/>
          </a:xfrm>
        </p:spPr>
        <p:txBody>
          <a:bodyPr>
            <a:normAutofit/>
          </a:bodyPr>
          <a:lstStyle/>
          <a:p>
            <a:pPr>
              <a:lnSpc>
                <a:spcPct val="90000"/>
              </a:lnSpc>
            </a:pPr>
            <a:r>
              <a:rPr lang="nl-BE" sz="2400" dirty="0"/>
              <a:t>Welk beeld </a:t>
            </a:r>
            <a:r>
              <a:rPr lang="nl-BE" sz="2400" dirty="0" err="1"/>
              <a:t>le</a:t>
            </a:r>
            <a:r>
              <a:rPr lang="en-NL" sz="2400" dirty="0"/>
              <a:t>eft er </a:t>
            </a:r>
            <a:r>
              <a:rPr lang="en-NL" sz="2400" dirty="0" err="1"/>
              <a:t>bij</a:t>
            </a:r>
            <a:r>
              <a:rPr lang="en-NL" sz="2400" dirty="0"/>
              <a:t> de </a:t>
            </a:r>
            <a:r>
              <a:rPr lang="en-NL" sz="2400" dirty="0" err="1"/>
              <a:t>bewoners</a:t>
            </a:r>
            <a:r>
              <a:rPr lang="en-NL" sz="2400" dirty="0"/>
              <a:t> over </a:t>
            </a:r>
            <a:r>
              <a:rPr lang="en-NL" sz="2400" dirty="0" err="1"/>
              <a:t>missie</a:t>
            </a:r>
            <a:r>
              <a:rPr lang="en-NL" sz="2400" dirty="0"/>
              <a:t>? </a:t>
            </a:r>
          </a:p>
          <a:p>
            <a:pPr>
              <a:lnSpc>
                <a:spcPct val="90000"/>
              </a:lnSpc>
            </a:pPr>
            <a:r>
              <a:rPr lang="en-NL" sz="2400" dirty="0"/>
              <a:t>Is </a:t>
            </a:r>
            <a:r>
              <a:rPr lang="en-NL" sz="2400" dirty="0" err="1"/>
              <a:t>dit</a:t>
            </a:r>
            <a:r>
              <a:rPr lang="en-NL" sz="2400" dirty="0"/>
              <a:t> </a:t>
            </a:r>
            <a:r>
              <a:rPr lang="en-NL" sz="2400" dirty="0" err="1"/>
              <a:t>beeld</a:t>
            </a:r>
            <a:r>
              <a:rPr lang="en-NL" sz="2400" dirty="0"/>
              <a:t> </a:t>
            </a:r>
            <a:r>
              <a:rPr lang="en-NL" sz="2400" dirty="0" err="1"/>
              <a:t>nog</a:t>
            </a:r>
            <a:r>
              <a:rPr lang="en-NL" sz="2400" dirty="0"/>
              <a:t> </a:t>
            </a:r>
            <a:r>
              <a:rPr lang="en-NL" sz="2400" dirty="0" err="1"/>
              <a:t>upgedate</a:t>
            </a:r>
            <a:r>
              <a:rPr lang="en-NL" sz="2400" dirty="0"/>
              <a:t> </a:t>
            </a:r>
            <a:r>
              <a:rPr lang="en-NL" sz="2400" dirty="0" err="1"/>
              <a:t>sinds</a:t>
            </a:r>
            <a:r>
              <a:rPr lang="en-NL" sz="2400" dirty="0"/>
              <a:t> de </a:t>
            </a:r>
            <a:r>
              <a:rPr lang="en-NL" sz="2400" dirty="0" err="1"/>
              <a:t>jaren</a:t>
            </a:r>
            <a:r>
              <a:rPr lang="en-NL" sz="2400" dirty="0"/>
              <a:t> ’50? </a:t>
            </a:r>
          </a:p>
          <a:p>
            <a:pPr>
              <a:lnSpc>
                <a:spcPct val="90000"/>
              </a:lnSpc>
            </a:pPr>
            <a:r>
              <a:rPr lang="en-NL" sz="2400" dirty="0"/>
              <a:t>In </a:t>
            </a:r>
            <a:r>
              <a:rPr lang="en-NL" sz="2400" dirty="0" err="1"/>
              <a:t>gesprek</a:t>
            </a:r>
            <a:r>
              <a:rPr lang="en-NL" sz="2400" dirty="0"/>
              <a:t> </a:t>
            </a:r>
            <a:r>
              <a:rPr lang="en-NL" sz="2400" dirty="0" err="1"/>
              <a:t>gaan</a:t>
            </a:r>
            <a:r>
              <a:rPr lang="en-NL" sz="2400" dirty="0"/>
              <a:t>! </a:t>
            </a:r>
          </a:p>
          <a:p>
            <a:pPr>
              <a:lnSpc>
                <a:spcPct val="90000"/>
              </a:lnSpc>
            </a:pPr>
            <a:r>
              <a:rPr lang="en-NL" sz="2400" dirty="0" err="1"/>
              <a:t>Belangrijke</a:t>
            </a:r>
            <a:r>
              <a:rPr lang="en-NL" sz="2400" dirty="0"/>
              <a:t> </a:t>
            </a:r>
            <a:r>
              <a:rPr lang="en-NL" sz="2400" dirty="0" err="1"/>
              <a:t>bondgenoot</a:t>
            </a:r>
            <a:r>
              <a:rPr lang="en-NL" sz="2400" dirty="0"/>
              <a:t>: </a:t>
            </a:r>
            <a:r>
              <a:rPr lang="en-NL" sz="2400" i="1" dirty="0" err="1"/>
              <a:t>Broederlijk</a:t>
            </a:r>
            <a:r>
              <a:rPr lang="en-NL" sz="2400" i="1" dirty="0"/>
              <a:t> </a:t>
            </a:r>
            <a:r>
              <a:rPr lang="en-NL" sz="2400" i="1" dirty="0" err="1"/>
              <a:t>delen</a:t>
            </a:r>
            <a:endParaRPr lang="en-NL" sz="2400" i="1" dirty="0"/>
          </a:p>
          <a:p>
            <a:pPr lvl="1">
              <a:lnSpc>
                <a:spcPct val="90000"/>
              </a:lnSpc>
            </a:pPr>
            <a:r>
              <a:rPr lang="en-NL" dirty="0" err="1"/>
              <a:t>Heeft</a:t>
            </a:r>
            <a:r>
              <a:rPr lang="en-NL" dirty="0"/>
              <a:t> in 2022 </a:t>
            </a:r>
            <a:r>
              <a:rPr lang="en-NL" dirty="0" err="1"/>
              <a:t>ook</a:t>
            </a:r>
            <a:r>
              <a:rPr lang="en-NL" dirty="0"/>
              <a:t> </a:t>
            </a:r>
            <a:r>
              <a:rPr lang="en-NL" dirty="0" err="1"/>
              <a:t>postkoloniale</a:t>
            </a:r>
            <a:r>
              <a:rPr lang="en-NL" dirty="0"/>
              <a:t> </a:t>
            </a:r>
            <a:r>
              <a:rPr lang="en-NL" dirty="0" err="1"/>
              <a:t>visie</a:t>
            </a:r>
            <a:r>
              <a:rPr lang="en-NL" dirty="0"/>
              <a:t> </a:t>
            </a:r>
            <a:r>
              <a:rPr lang="en-NL" dirty="0" err="1"/>
              <a:t>ontwikkeld</a:t>
            </a:r>
            <a:endParaRPr lang="nl-BE" dirty="0"/>
          </a:p>
        </p:txBody>
      </p:sp>
      <p:pic>
        <p:nvPicPr>
          <p:cNvPr id="7" name="Tijdelijke aanduiding voor inhoud 6" descr="Afbeelding met standbeeld, Menselijk gezicht, beeldhouwwerk, persoon&#10;&#10;Automatisch gegenereerde beschrijving">
            <a:extLst>
              <a:ext uri="{FF2B5EF4-FFF2-40B4-BE49-F238E27FC236}">
                <a16:creationId xmlns:a16="http://schemas.microsoft.com/office/drawing/2014/main" id="{41CA2A88-A7BE-0E25-4D05-FCDD208AA5C6}"/>
              </a:ext>
            </a:extLst>
          </p:cNvPr>
          <p:cNvPicPr>
            <a:picLocks noGrp="1" noChangeAspect="1"/>
          </p:cNvPicPr>
          <p:nvPr>
            <p:ph sz="half" idx="2"/>
          </p:nvPr>
        </p:nvPicPr>
        <p:blipFill>
          <a:blip r:embed="rId2"/>
          <a:stretch>
            <a:fillRect/>
          </a:stretch>
        </p:blipFill>
        <p:spPr>
          <a:xfrm>
            <a:off x="847911" y="1600200"/>
            <a:ext cx="3257178" cy="4525963"/>
          </a:xfrm>
        </p:spPr>
      </p:pic>
    </p:spTree>
    <p:extLst>
      <p:ext uri="{BB962C8B-B14F-4D97-AF65-F5344CB8AC3E}">
        <p14:creationId xmlns:p14="http://schemas.microsoft.com/office/powerpoint/2010/main" val="3601366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EAFDE-F548-2DF9-FB61-8902FCCF9C74}"/>
              </a:ext>
            </a:extLst>
          </p:cNvPr>
          <p:cNvSpPr>
            <a:spLocks noGrp="1"/>
          </p:cNvSpPr>
          <p:nvPr>
            <p:ph type="title"/>
          </p:nvPr>
        </p:nvSpPr>
        <p:spPr/>
        <p:txBody>
          <a:bodyPr>
            <a:normAutofit fontScale="90000"/>
          </a:bodyPr>
          <a:lstStyle/>
          <a:p>
            <a:r>
              <a:rPr lang="en-NL" dirty="0" err="1"/>
              <a:t>Aanbevelingen</a:t>
            </a:r>
            <a:r>
              <a:rPr lang="en-NL" dirty="0"/>
              <a:t>: </a:t>
            </a:r>
            <a:r>
              <a:rPr lang="en-NL" dirty="0" err="1"/>
              <a:t>diversiteitsbeleid</a:t>
            </a:r>
            <a:endParaRPr lang="nl-BE" dirty="0"/>
          </a:p>
        </p:txBody>
      </p:sp>
      <p:sp>
        <p:nvSpPr>
          <p:cNvPr id="3" name="Tijdelijke aanduiding voor inhoud 2">
            <a:extLst>
              <a:ext uri="{FF2B5EF4-FFF2-40B4-BE49-F238E27FC236}">
                <a16:creationId xmlns:a16="http://schemas.microsoft.com/office/drawing/2014/main" id="{880675B6-D220-F1A3-E94F-ABF01E840589}"/>
              </a:ext>
            </a:extLst>
          </p:cNvPr>
          <p:cNvSpPr>
            <a:spLocks noGrp="1"/>
          </p:cNvSpPr>
          <p:nvPr>
            <p:ph sz="half" idx="1"/>
          </p:nvPr>
        </p:nvSpPr>
        <p:spPr>
          <a:xfrm>
            <a:off x="457199" y="1600200"/>
            <a:ext cx="7979229" cy="4525963"/>
          </a:xfrm>
        </p:spPr>
        <p:txBody>
          <a:bodyPr>
            <a:normAutofit/>
          </a:bodyPr>
          <a:lstStyle/>
          <a:p>
            <a:r>
              <a:rPr lang="en-NL" sz="2400" dirty="0" err="1">
                <a:effectLst/>
                <a:latin typeface="Aptos" panose="020B0004020202020204" pitchFamily="34" charset="0"/>
                <a:ea typeface="Yu Gothic" panose="020B0400000000000000" pitchFamily="34" charset="-128"/>
                <a:cs typeface="Times New Roman" panose="02020603050405020304" pitchFamily="18" charset="0"/>
              </a:rPr>
              <a:t>Beleidsbeslissingen</a:t>
            </a:r>
            <a:r>
              <a:rPr lang="en-NL" sz="2400" dirty="0">
                <a:effectLst/>
                <a:latin typeface="Aptos" panose="020B0004020202020204" pitchFamily="34" charset="0"/>
                <a:ea typeface="Yu Gothic" panose="020B0400000000000000" pitchFamily="34" charset="-128"/>
                <a:cs typeface="Times New Roman" panose="02020603050405020304" pitchFamily="18" charset="0"/>
              </a:rPr>
              <a:t> </a:t>
            </a:r>
            <a:r>
              <a:rPr lang="en-NL" sz="2400" dirty="0" err="1">
                <a:effectLst/>
                <a:latin typeface="Aptos" panose="020B0004020202020204" pitchFamily="34" charset="0"/>
                <a:ea typeface="Yu Gothic" panose="020B0400000000000000" pitchFamily="34" charset="-128"/>
                <a:cs typeface="Times New Roman" panose="02020603050405020304" pitchFamily="18" charset="0"/>
              </a:rPr>
              <a:t>rond</a:t>
            </a:r>
            <a:r>
              <a:rPr lang="en-NL" sz="2400" dirty="0">
                <a:effectLst/>
                <a:latin typeface="Aptos" panose="020B0004020202020204" pitchFamily="34" charset="0"/>
                <a:ea typeface="Yu Gothic" panose="020B0400000000000000" pitchFamily="34" charset="-128"/>
                <a:cs typeface="Times New Roman" panose="02020603050405020304" pitchFamily="18" charset="0"/>
              </a:rPr>
              <a:t> </a:t>
            </a:r>
            <a:r>
              <a:rPr lang="en-NL" sz="2400" dirty="0" err="1">
                <a:effectLst/>
                <a:latin typeface="Aptos" panose="020B0004020202020204" pitchFamily="34" charset="0"/>
                <a:ea typeface="Yu Gothic" panose="020B0400000000000000" pitchFamily="34" charset="-128"/>
                <a:cs typeface="Times New Roman" panose="02020603050405020304" pitchFamily="18" charset="0"/>
              </a:rPr>
              <a:t>werving</a:t>
            </a:r>
            <a:r>
              <a:rPr lang="en-NL" sz="2400" dirty="0">
                <a:effectLst/>
                <a:latin typeface="Aptos" panose="020B0004020202020204" pitchFamily="34" charset="0"/>
                <a:ea typeface="Yu Gothic" panose="020B0400000000000000" pitchFamily="34" charset="-128"/>
                <a:cs typeface="Times New Roman" panose="02020603050405020304" pitchFamily="18" charset="0"/>
              </a:rPr>
              <a:t> </a:t>
            </a:r>
            <a:r>
              <a:rPr lang="en-NL" sz="2400" dirty="0" err="1">
                <a:effectLst/>
                <a:latin typeface="Aptos" panose="020B0004020202020204" pitchFamily="34" charset="0"/>
                <a:ea typeface="Yu Gothic" panose="020B0400000000000000" pitchFamily="34" charset="-128"/>
                <a:cs typeface="Times New Roman" panose="02020603050405020304" pitchFamily="18" charset="0"/>
              </a:rPr>
              <a:t>en</a:t>
            </a:r>
            <a:r>
              <a:rPr lang="en-NL" sz="2400" dirty="0">
                <a:effectLst/>
                <a:latin typeface="Aptos" panose="020B0004020202020204" pitchFamily="34" charset="0"/>
                <a:ea typeface="Yu Gothic" panose="020B0400000000000000" pitchFamily="34" charset="-128"/>
                <a:cs typeface="Times New Roman" panose="02020603050405020304" pitchFamily="18" charset="0"/>
              </a:rPr>
              <a:t> </a:t>
            </a:r>
            <a:r>
              <a:rPr lang="en-NL" sz="2400" dirty="0" err="1">
                <a:effectLst/>
                <a:latin typeface="Aptos" panose="020B0004020202020204" pitchFamily="34" charset="0"/>
                <a:ea typeface="Yu Gothic" panose="020B0400000000000000" pitchFamily="34" charset="-128"/>
                <a:cs typeface="Times New Roman" panose="02020603050405020304" pitchFamily="18" charset="0"/>
              </a:rPr>
              <a:t>selectie</a:t>
            </a:r>
            <a:r>
              <a:rPr lang="en-NL" sz="2400" dirty="0">
                <a:effectLst/>
                <a:latin typeface="Aptos" panose="020B0004020202020204" pitchFamily="34" charset="0"/>
                <a:ea typeface="Yu Gothic" panose="020B0400000000000000" pitchFamily="34" charset="-128"/>
                <a:cs typeface="Times New Roman" panose="02020603050405020304" pitchFamily="18" charset="0"/>
              </a:rPr>
              <a:t>: </a:t>
            </a:r>
            <a:r>
              <a:rPr lang="en-NL" sz="2400" dirty="0" err="1">
                <a:effectLst/>
                <a:latin typeface="Aptos" panose="020B0004020202020204" pitchFamily="34" charset="0"/>
                <a:ea typeface="Yu Gothic" panose="020B0400000000000000" pitchFamily="34" charset="-128"/>
                <a:cs typeface="Times New Roman" panose="02020603050405020304" pitchFamily="18" charset="0"/>
              </a:rPr>
              <a:t>doorgroeimogelijkheden</a:t>
            </a:r>
            <a:r>
              <a:rPr lang="en-NL" sz="2400" dirty="0">
                <a:effectLst/>
                <a:latin typeface="Aptos" panose="020B0004020202020204" pitchFamily="34" charset="0"/>
                <a:ea typeface="Yu Gothic" panose="020B0400000000000000" pitchFamily="34" charset="-128"/>
                <a:cs typeface="Times New Roman" panose="02020603050405020304" pitchFamily="18" charset="0"/>
              </a:rPr>
              <a:t> van </a:t>
            </a:r>
            <a:r>
              <a:rPr lang="en-NL" sz="2400" dirty="0" err="1">
                <a:effectLst/>
                <a:latin typeface="Aptos" panose="020B0004020202020204" pitchFamily="34" charset="0"/>
                <a:ea typeface="Yu Gothic" panose="020B0400000000000000" pitchFamily="34" charset="-128"/>
                <a:cs typeface="Times New Roman" panose="02020603050405020304" pitchFamily="18" charset="0"/>
              </a:rPr>
              <a:t>mensen</a:t>
            </a:r>
            <a:r>
              <a:rPr lang="en-NL" sz="2400" dirty="0">
                <a:effectLst/>
                <a:latin typeface="Aptos" panose="020B0004020202020204" pitchFamily="34" charset="0"/>
                <a:ea typeface="Yu Gothic" panose="020B0400000000000000" pitchFamily="34" charset="-128"/>
                <a:cs typeface="Times New Roman" panose="02020603050405020304" pitchFamily="18" charset="0"/>
              </a:rPr>
              <a:t> met </a:t>
            </a:r>
            <a:r>
              <a:rPr lang="en-NL" sz="2400" dirty="0" err="1">
                <a:effectLst/>
                <a:latin typeface="Aptos" panose="020B0004020202020204" pitchFamily="34" charset="0"/>
                <a:ea typeface="Yu Gothic" panose="020B0400000000000000" pitchFamily="34" charset="-128"/>
                <a:cs typeface="Times New Roman" panose="02020603050405020304" pitchFamily="18" charset="0"/>
              </a:rPr>
              <a:t>niet-westerse</a:t>
            </a:r>
            <a:r>
              <a:rPr lang="en-NL" sz="2400" dirty="0">
                <a:effectLst/>
                <a:latin typeface="Aptos" panose="020B0004020202020204" pitchFamily="34" charset="0"/>
                <a:ea typeface="Yu Gothic" panose="020B0400000000000000" pitchFamily="34" charset="-128"/>
                <a:cs typeface="Times New Roman" panose="02020603050405020304" pitchFamily="18" charset="0"/>
              </a:rPr>
              <a:t> origine </a:t>
            </a:r>
            <a:r>
              <a:rPr lang="en-NL" sz="2400" dirty="0" err="1">
                <a:effectLst/>
                <a:latin typeface="Aptos" panose="020B0004020202020204" pitchFamily="34" charset="0"/>
                <a:ea typeface="Yu Gothic" panose="020B0400000000000000" pitchFamily="34" charset="-128"/>
                <a:cs typeface="Times New Roman" panose="02020603050405020304" pitchFamily="18" charset="0"/>
              </a:rPr>
              <a:t>bevorderen</a:t>
            </a:r>
            <a:endParaRPr lang="en-NL" sz="2400" dirty="0">
              <a:latin typeface="Aptos" panose="020B0004020202020204" pitchFamily="34" charset="0"/>
              <a:ea typeface="Yu Gothic" panose="020B0400000000000000" pitchFamily="34" charset="-128"/>
              <a:cs typeface="Times New Roman" panose="02020603050405020304" pitchFamily="18" charset="0"/>
            </a:endParaRPr>
          </a:p>
          <a:p>
            <a:r>
              <a:rPr lang="en-NL" sz="2400" dirty="0" err="1">
                <a:latin typeface="Aptos" panose="020B0004020202020204" pitchFamily="34" charset="0"/>
                <a:ea typeface="Yu Gothic" panose="020B0400000000000000" pitchFamily="34" charset="-128"/>
                <a:cs typeface="Times New Roman" panose="02020603050405020304" pitchFamily="18" charset="0"/>
              </a:rPr>
              <a:t>Gebruik</a:t>
            </a:r>
            <a:r>
              <a:rPr lang="en-NL" sz="2400" dirty="0">
                <a:latin typeface="Aptos" panose="020B0004020202020204" pitchFamily="34" charset="0"/>
                <a:ea typeface="Yu Gothic" panose="020B0400000000000000" pitchFamily="34" charset="-128"/>
                <a:cs typeface="Times New Roman" panose="02020603050405020304" pitchFamily="18" charset="0"/>
              </a:rPr>
              <a:t> </a:t>
            </a:r>
            <a:r>
              <a:rPr lang="en-NL" sz="2400" dirty="0" err="1">
                <a:latin typeface="Aptos" panose="020B0004020202020204" pitchFamily="34" charset="0"/>
                <a:ea typeface="Yu Gothic" panose="020B0400000000000000" pitchFamily="34" charset="-128"/>
                <a:cs typeface="Times New Roman" panose="02020603050405020304" pitchFamily="18" charset="0"/>
              </a:rPr>
              <a:t>maken</a:t>
            </a:r>
            <a:r>
              <a:rPr lang="en-NL" sz="2400" dirty="0">
                <a:latin typeface="Aptos" panose="020B0004020202020204" pitchFamily="34" charset="0"/>
                <a:ea typeface="Yu Gothic" panose="020B0400000000000000" pitchFamily="34" charset="-128"/>
                <a:cs typeface="Times New Roman" panose="02020603050405020304" pitchFamily="18" charset="0"/>
              </a:rPr>
              <a:t> van de expertise van Orbit </a:t>
            </a:r>
            <a:r>
              <a:rPr lang="en-NL" sz="2400" dirty="0" err="1">
                <a:latin typeface="Aptos" panose="020B0004020202020204" pitchFamily="34" charset="0"/>
                <a:ea typeface="Yu Gothic" panose="020B0400000000000000" pitchFamily="34" charset="-128"/>
                <a:cs typeface="Times New Roman" panose="02020603050405020304" pitchFamily="18" charset="0"/>
              </a:rPr>
              <a:t>vzw</a:t>
            </a:r>
            <a:endParaRPr lang="en-NL" sz="2400" dirty="0">
              <a:latin typeface="Aptos" panose="020B0004020202020204" pitchFamily="34" charset="0"/>
              <a:ea typeface="Yu Gothic" panose="020B0400000000000000" pitchFamily="34" charset="-128"/>
              <a:cs typeface="Times New Roman" panose="02020603050405020304" pitchFamily="18" charset="0"/>
            </a:endParaRPr>
          </a:p>
          <a:p>
            <a:r>
              <a:rPr lang="en-NL" sz="2400" dirty="0" err="1">
                <a:latin typeface="Aptos" panose="020B0004020202020204" pitchFamily="34" charset="0"/>
                <a:ea typeface="Yu Gothic" panose="020B0400000000000000" pitchFamily="34" charset="-128"/>
                <a:cs typeface="Times New Roman" panose="02020603050405020304" pitchFamily="18" charset="0"/>
              </a:rPr>
              <a:t>Verder</a:t>
            </a:r>
            <a:r>
              <a:rPr lang="en-NL" sz="2400" dirty="0">
                <a:latin typeface="Aptos" panose="020B0004020202020204" pitchFamily="34" charset="0"/>
                <a:ea typeface="Yu Gothic" panose="020B0400000000000000" pitchFamily="34" charset="-128"/>
                <a:cs typeface="Times New Roman" panose="02020603050405020304" pitchFamily="18" charset="0"/>
              </a:rPr>
              <a:t> </a:t>
            </a:r>
            <a:r>
              <a:rPr lang="en-NL" sz="2400" dirty="0" err="1">
                <a:latin typeface="Aptos" panose="020B0004020202020204" pitchFamily="34" charset="0"/>
                <a:ea typeface="Yu Gothic" panose="020B0400000000000000" pitchFamily="34" charset="-128"/>
                <a:cs typeface="Times New Roman" panose="02020603050405020304" pitchFamily="18" charset="0"/>
              </a:rPr>
              <a:t>aan</a:t>
            </a:r>
            <a:r>
              <a:rPr lang="en-NL" sz="2400" dirty="0">
                <a:latin typeface="Aptos" panose="020B0004020202020204" pitchFamily="34" charset="0"/>
                <a:ea typeface="Yu Gothic" panose="020B0400000000000000" pitchFamily="34" charset="-128"/>
                <a:cs typeface="Times New Roman" panose="02020603050405020304" pitchFamily="18" charset="0"/>
              </a:rPr>
              <a:t> de slag </a:t>
            </a:r>
            <a:r>
              <a:rPr lang="en-NL" sz="2400" dirty="0" err="1">
                <a:latin typeface="Aptos" panose="020B0004020202020204" pitchFamily="34" charset="0"/>
                <a:ea typeface="Yu Gothic" panose="020B0400000000000000" pitchFamily="34" charset="-128"/>
                <a:cs typeface="Times New Roman" panose="02020603050405020304" pitchFamily="18" charset="0"/>
              </a:rPr>
              <a:t>gaan</a:t>
            </a:r>
            <a:r>
              <a:rPr lang="en-NL" sz="2400" dirty="0">
                <a:latin typeface="Aptos" panose="020B0004020202020204" pitchFamily="34" charset="0"/>
                <a:ea typeface="Yu Gothic" panose="020B0400000000000000" pitchFamily="34" charset="-128"/>
                <a:cs typeface="Times New Roman" panose="02020603050405020304" pitchFamily="18" charset="0"/>
              </a:rPr>
              <a:t> met de </a:t>
            </a:r>
            <a:r>
              <a:rPr lang="en-NL" sz="2400" dirty="0" err="1">
                <a:latin typeface="Aptos" panose="020B0004020202020204" pitchFamily="34" charset="0"/>
                <a:ea typeface="Yu Gothic" panose="020B0400000000000000" pitchFamily="34" charset="-128"/>
                <a:cs typeface="Times New Roman" panose="02020603050405020304" pitchFamily="18" charset="0"/>
              </a:rPr>
              <a:t>opbrengsten</a:t>
            </a:r>
            <a:r>
              <a:rPr lang="en-NL" sz="2400" dirty="0">
                <a:latin typeface="Aptos" panose="020B0004020202020204" pitchFamily="34" charset="0"/>
                <a:ea typeface="Yu Gothic" panose="020B0400000000000000" pitchFamily="34" charset="-128"/>
                <a:cs typeface="Times New Roman" panose="02020603050405020304" pitchFamily="18" charset="0"/>
              </a:rPr>
              <a:t> van de  </a:t>
            </a:r>
            <a:r>
              <a:rPr lang="en-NL" sz="2400" dirty="0" err="1">
                <a:latin typeface="Aptos" panose="020B0004020202020204" pitchFamily="34" charset="0"/>
                <a:ea typeface="Yu Gothic" panose="020B0400000000000000" pitchFamily="34" charset="-128"/>
                <a:cs typeface="Times New Roman" panose="02020603050405020304" pitchFamily="18" charset="0"/>
              </a:rPr>
              <a:t>verbindingsdag</a:t>
            </a:r>
            <a:r>
              <a:rPr lang="en-NL" sz="2400" dirty="0">
                <a:latin typeface="Aptos" panose="020B0004020202020204" pitchFamily="34" charset="0"/>
                <a:ea typeface="Yu Gothic" panose="020B0400000000000000" pitchFamily="34" charset="-128"/>
                <a:cs typeface="Times New Roman" panose="02020603050405020304" pitchFamily="18" charset="0"/>
              </a:rPr>
              <a:t> in </a:t>
            </a:r>
            <a:r>
              <a:rPr lang="en-NL" sz="2400" dirty="0" err="1">
                <a:latin typeface="Aptos" panose="020B0004020202020204" pitchFamily="34" charset="0"/>
                <a:ea typeface="Yu Gothic" panose="020B0400000000000000" pitchFamily="34" charset="-128"/>
                <a:cs typeface="Times New Roman" panose="02020603050405020304" pitchFamily="18" charset="0"/>
              </a:rPr>
              <a:t>oktober</a:t>
            </a:r>
            <a:r>
              <a:rPr lang="en-NL" sz="2400" dirty="0">
                <a:latin typeface="Aptos" panose="020B0004020202020204" pitchFamily="34" charset="0"/>
                <a:ea typeface="Yu Gothic" panose="020B0400000000000000" pitchFamily="34" charset="-128"/>
                <a:cs typeface="Times New Roman" panose="02020603050405020304" pitchFamily="18" charset="0"/>
              </a:rPr>
              <a:t> 2023 van de ZKJ</a:t>
            </a:r>
            <a:endParaRPr lang="nl-BE" sz="2400" dirty="0"/>
          </a:p>
        </p:txBody>
      </p:sp>
    </p:spTree>
    <p:extLst>
      <p:ext uri="{BB962C8B-B14F-4D97-AF65-F5344CB8AC3E}">
        <p14:creationId xmlns:p14="http://schemas.microsoft.com/office/powerpoint/2010/main" val="2787081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EAFDE-F548-2DF9-FB61-8902FCCF9C74}"/>
              </a:ext>
            </a:extLst>
          </p:cNvPr>
          <p:cNvSpPr>
            <a:spLocks noGrp="1"/>
          </p:cNvSpPr>
          <p:nvPr>
            <p:ph type="title"/>
          </p:nvPr>
        </p:nvSpPr>
        <p:spPr/>
        <p:txBody>
          <a:bodyPr/>
          <a:lstStyle/>
          <a:p>
            <a:r>
              <a:rPr lang="en-NL" dirty="0" err="1"/>
              <a:t>Denkoefening</a:t>
            </a:r>
            <a:endParaRPr lang="nl-BE" dirty="0"/>
          </a:p>
        </p:txBody>
      </p:sp>
      <p:sp>
        <p:nvSpPr>
          <p:cNvPr id="3" name="Tijdelijke aanduiding voor inhoud 2">
            <a:extLst>
              <a:ext uri="{FF2B5EF4-FFF2-40B4-BE49-F238E27FC236}">
                <a16:creationId xmlns:a16="http://schemas.microsoft.com/office/drawing/2014/main" id="{880675B6-D220-F1A3-E94F-ABF01E840589}"/>
              </a:ext>
            </a:extLst>
          </p:cNvPr>
          <p:cNvSpPr>
            <a:spLocks noGrp="1"/>
          </p:cNvSpPr>
          <p:nvPr>
            <p:ph sz="half" idx="1"/>
          </p:nvPr>
        </p:nvSpPr>
        <p:spPr/>
        <p:txBody>
          <a:bodyPr>
            <a:normAutofit/>
          </a:bodyPr>
          <a:lstStyle/>
          <a:p>
            <a:pPr marL="0" indent="0">
              <a:buNone/>
            </a:pPr>
            <a:r>
              <a:rPr lang="en-NL" sz="2400" dirty="0" err="1">
                <a:effectLst/>
                <a:highlight>
                  <a:srgbClr val="FFFFFF"/>
                </a:highlight>
                <a:latin typeface="Aptos" panose="020B0004020202020204" pitchFamily="34" charset="0"/>
                <a:ea typeface="Yu Gothic" panose="020B0400000000000000" pitchFamily="34" charset="-128"/>
              </a:rPr>
              <a:t>Zijn</a:t>
            </a:r>
            <a:r>
              <a:rPr lang="en-NL" sz="2400" dirty="0">
                <a:effectLst/>
                <a:highlight>
                  <a:srgbClr val="FFFFFF"/>
                </a:highlight>
                <a:latin typeface="Aptos" panose="020B0004020202020204" pitchFamily="34" charset="0"/>
                <a:ea typeface="Yu Gothic" panose="020B0400000000000000" pitchFamily="34" charset="-128"/>
              </a:rPr>
              <a:t> er </a:t>
            </a:r>
            <a:r>
              <a:rPr lang="nl-BE" sz="2400" dirty="0">
                <a:effectLst/>
                <a:highlight>
                  <a:srgbClr val="FFFFFF"/>
                </a:highlight>
                <a:latin typeface="Aptos" panose="020B0004020202020204" pitchFamily="34" charset="0"/>
                <a:ea typeface="Yu Gothic" panose="020B0400000000000000" pitchFamily="34" charset="-128"/>
              </a:rPr>
              <a:t>beperkingen voordat de directeur / diensthoofd van één van onze huizen van Congolese afkomst is? Zou dit makkelijk aanvaard worden</a:t>
            </a:r>
            <a:r>
              <a:rPr lang="en-NL" sz="2400" dirty="0">
                <a:highlight>
                  <a:srgbClr val="FFFFFF"/>
                </a:highlight>
                <a:latin typeface="Aptos" panose="020B0004020202020204" pitchFamily="34" charset="0"/>
                <a:ea typeface="Yu Gothic" panose="020B0400000000000000" pitchFamily="34" charset="-128"/>
              </a:rPr>
              <a:t>? Hoe </a:t>
            </a:r>
            <a:r>
              <a:rPr lang="en-NL" sz="2400" dirty="0" err="1">
                <a:highlight>
                  <a:srgbClr val="FFFFFF"/>
                </a:highlight>
                <a:latin typeface="Aptos" panose="020B0004020202020204" pitchFamily="34" charset="0"/>
                <a:ea typeface="Yu Gothic" panose="020B0400000000000000" pitchFamily="34" charset="-128"/>
              </a:rPr>
              <a:t>zou</a:t>
            </a:r>
            <a:r>
              <a:rPr lang="en-NL" sz="2400" dirty="0">
                <a:highlight>
                  <a:srgbClr val="FFFFFF"/>
                </a:highlight>
                <a:latin typeface="Aptos" panose="020B0004020202020204" pitchFamily="34" charset="0"/>
                <a:ea typeface="Yu Gothic" panose="020B0400000000000000" pitchFamily="34" charset="-128"/>
              </a:rPr>
              <a:t> je </a:t>
            </a:r>
            <a:r>
              <a:rPr lang="en-NL" sz="2400" dirty="0" err="1">
                <a:highlight>
                  <a:srgbClr val="FFFFFF"/>
                </a:highlight>
                <a:latin typeface="Aptos" panose="020B0004020202020204" pitchFamily="34" charset="0"/>
                <a:ea typeface="Yu Gothic" panose="020B0400000000000000" pitchFamily="34" charset="-128"/>
              </a:rPr>
              <a:t>als</a:t>
            </a:r>
            <a:r>
              <a:rPr lang="en-NL" sz="2400" dirty="0">
                <a:highlight>
                  <a:srgbClr val="FFFFFF"/>
                </a:highlight>
                <a:latin typeface="Aptos" panose="020B0004020202020204" pitchFamily="34" charset="0"/>
                <a:ea typeface="Yu Gothic" panose="020B0400000000000000" pitchFamily="34" charset="-128"/>
              </a:rPr>
              <a:t> </a:t>
            </a:r>
            <a:r>
              <a:rPr lang="en-NL" sz="2400" dirty="0" err="1">
                <a:highlight>
                  <a:srgbClr val="FFFFFF"/>
                </a:highlight>
                <a:latin typeface="Aptos" panose="020B0004020202020204" pitchFamily="34" charset="0"/>
                <a:ea typeface="Yu Gothic" panose="020B0400000000000000" pitchFamily="34" charset="-128"/>
              </a:rPr>
              <a:t>directeur</a:t>
            </a:r>
            <a:r>
              <a:rPr lang="en-NL" sz="2400" dirty="0">
                <a:highlight>
                  <a:srgbClr val="FFFFFF"/>
                </a:highlight>
                <a:latin typeface="Aptos" panose="020B0004020202020204" pitchFamily="34" charset="0"/>
                <a:ea typeface="Yu Gothic" panose="020B0400000000000000" pitchFamily="34" charset="-128"/>
              </a:rPr>
              <a:t> / management team </a:t>
            </a:r>
            <a:r>
              <a:rPr lang="en-NL" sz="2400" dirty="0" err="1">
                <a:highlight>
                  <a:srgbClr val="FFFFFF"/>
                </a:highlight>
                <a:latin typeface="Aptos" panose="020B0004020202020204" pitchFamily="34" charset="0"/>
                <a:ea typeface="Yu Gothic" panose="020B0400000000000000" pitchFamily="34" charset="-128"/>
              </a:rPr>
              <a:t>een</a:t>
            </a:r>
            <a:r>
              <a:rPr lang="en-NL" sz="2400" dirty="0">
                <a:highlight>
                  <a:srgbClr val="FFFFFF"/>
                </a:highlight>
                <a:latin typeface="Aptos" panose="020B0004020202020204" pitchFamily="34" charset="0"/>
                <a:ea typeface="Yu Gothic" panose="020B0400000000000000" pitchFamily="34" charset="-128"/>
              </a:rPr>
              <a:t> divers team </a:t>
            </a:r>
            <a:r>
              <a:rPr lang="en-NL" sz="2400" dirty="0" err="1">
                <a:highlight>
                  <a:srgbClr val="FFFFFF"/>
                </a:highlight>
                <a:latin typeface="Aptos" panose="020B0004020202020204" pitchFamily="34" charset="0"/>
                <a:ea typeface="Yu Gothic" panose="020B0400000000000000" pitchFamily="34" charset="-128"/>
              </a:rPr>
              <a:t>kunnen</a:t>
            </a:r>
            <a:r>
              <a:rPr lang="en-NL" sz="2400" dirty="0">
                <a:highlight>
                  <a:srgbClr val="FFFFFF"/>
                </a:highlight>
                <a:latin typeface="Aptos" panose="020B0004020202020204" pitchFamily="34" charset="0"/>
                <a:ea typeface="Yu Gothic" panose="020B0400000000000000" pitchFamily="34" charset="-128"/>
              </a:rPr>
              <a:t> </a:t>
            </a:r>
            <a:r>
              <a:rPr lang="en-NL" sz="2400" dirty="0" err="1">
                <a:highlight>
                  <a:srgbClr val="FFFFFF"/>
                </a:highlight>
                <a:latin typeface="Aptos" panose="020B0004020202020204" pitchFamily="34" charset="0"/>
                <a:ea typeface="Yu Gothic" panose="020B0400000000000000" pitchFamily="34" charset="-128"/>
              </a:rPr>
              <a:t>faciliteren</a:t>
            </a:r>
            <a:r>
              <a:rPr lang="en-NL" sz="2400" dirty="0">
                <a:highlight>
                  <a:srgbClr val="FFFFFF"/>
                </a:highlight>
                <a:latin typeface="Aptos" panose="020B0004020202020204" pitchFamily="34" charset="0"/>
                <a:ea typeface="Yu Gothic" panose="020B0400000000000000" pitchFamily="34" charset="-128"/>
              </a:rPr>
              <a:t>? </a:t>
            </a:r>
            <a:endParaRPr lang="nl-BE" sz="2400" dirty="0">
              <a:latin typeface="Aptos" panose="020B0004020202020204" pitchFamily="34" charset="0"/>
            </a:endParaRPr>
          </a:p>
        </p:txBody>
      </p:sp>
      <p:pic>
        <p:nvPicPr>
          <p:cNvPr id="6" name="Tijdelijke aanduiding voor inhoud 5" descr="Afbeelding met kleding, mensen, groep, grond&#10;&#10;Automatisch gegenereerde beschrijving">
            <a:extLst>
              <a:ext uri="{FF2B5EF4-FFF2-40B4-BE49-F238E27FC236}">
                <a16:creationId xmlns:a16="http://schemas.microsoft.com/office/drawing/2014/main" id="{0B005B1C-AC80-606B-486E-BF56D98E2D1A}"/>
              </a:ext>
            </a:extLst>
          </p:cNvPr>
          <p:cNvPicPr>
            <a:picLocks noGrp="1" noChangeAspect="1"/>
          </p:cNvPicPr>
          <p:nvPr>
            <p:ph sz="half" idx="2"/>
          </p:nvPr>
        </p:nvPicPr>
        <p:blipFill>
          <a:blip r:embed="rId2"/>
          <a:stretch>
            <a:fillRect/>
          </a:stretch>
        </p:blipFill>
        <p:spPr>
          <a:xfrm>
            <a:off x="4648200" y="1843881"/>
            <a:ext cx="4038600" cy="4038600"/>
          </a:xfrm>
        </p:spPr>
      </p:pic>
    </p:spTree>
    <p:extLst>
      <p:ext uri="{BB962C8B-B14F-4D97-AF65-F5344CB8AC3E}">
        <p14:creationId xmlns:p14="http://schemas.microsoft.com/office/powerpoint/2010/main" val="3600933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48D9-58B8-CD55-69EF-AF8FCC64DF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57643-2CF4-D651-C537-80DD0396EF2B}"/>
              </a:ext>
            </a:extLst>
          </p:cNvPr>
          <p:cNvSpPr>
            <a:spLocks noGrp="1"/>
          </p:cNvSpPr>
          <p:nvPr>
            <p:ph type="title"/>
          </p:nvPr>
        </p:nvSpPr>
        <p:spPr>
          <a:xfrm>
            <a:off x="457200" y="274637"/>
            <a:ext cx="8229600" cy="1456191"/>
          </a:xfrm>
        </p:spPr>
        <p:txBody>
          <a:bodyPr>
            <a:normAutofit/>
          </a:bodyPr>
          <a:lstStyle/>
          <a:p>
            <a:r>
              <a:rPr lang="en-NL" dirty="0" err="1"/>
              <a:t>Waarom</a:t>
            </a:r>
            <a:r>
              <a:rPr lang="en-NL" dirty="0"/>
              <a:t> </a:t>
            </a:r>
            <a:r>
              <a:rPr lang="en-NL" dirty="0" err="1"/>
              <a:t>verbonden</a:t>
            </a:r>
            <a:r>
              <a:rPr lang="en-NL" dirty="0"/>
              <a:t> met </a:t>
            </a:r>
            <a:r>
              <a:rPr lang="en-NL" dirty="0" err="1"/>
              <a:t>Lisanga</a:t>
            </a:r>
            <a:r>
              <a:rPr lang="en-NL" dirty="0"/>
              <a:t>?</a:t>
            </a:r>
            <a:endParaRPr lang="en-US" dirty="0"/>
          </a:p>
        </p:txBody>
      </p:sp>
      <p:sp>
        <p:nvSpPr>
          <p:cNvPr id="3" name="Content Placeholder 2">
            <a:extLst>
              <a:ext uri="{FF2B5EF4-FFF2-40B4-BE49-F238E27FC236}">
                <a16:creationId xmlns:a16="http://schemas.microsoft.com/office/drawing/2014/main" id="{D10B8272-9975-802C-94AA-3C2A4397A5C3}"/>
              </a:ext>
            </a:extLst>
          </p:cNvPr>
          <p:cNvSpPr>
            <a:spLocks noGrp="1"/>
          </p:cNvSpPr>
          <p:nvPr>
            <p:ph idx="1"/>
          </p:nvPr>
        </p:nvSpPr>
        <p:spPr>
          <a:xfrm>
            <a:off x="457200" y="1817914"/>
            <a:ext cx="8229600" cy="4256315"/>
          </a:xfrm>
        </p:spPr>
        <p:txBody>
          <a:bodyPr vert="horz" lIns="91440" tIns="45720" rIns="91440" bIns="45720" rtlCol="0" anchor="t">
            <a:normAutofit fontScale="92500" lnSpcReduction="10000"/>
          </a:bodyPr>
          <a:lstStyle/>
          <a:p>
            <a:r>
              <a:rPr lang="nl-BE" dirty="0">
                <a:cs typeface="Arial"/>
              </a:rPr>
              <a:t>In onze </a:t>
            </a:r>
            <a:r>
              <a:rPr lang="nl-BE" dirty="0" err="1">
                <a:cs typeface="Arial"/>
              </a:rPr>
              <a:t>opdrachtsverklaring</a:t>
            </a:r>
            <a:r>
              <a:rPr lang="nl-BE" dirty="0">
                <a:cs typeface="Arial"/>
              </a:rPr>
              <a:t>: “internationaal solidair via</a:t>
            </a:r>
            <a:r>
              <a:rPr lang="en-NL" dirty="0">
                <a:cs typeface="Arial"/>
              </a:rPr>
              <a:t> </a:t>
            </a:r>
            <a:r>
              <a:rPr lang="en-NL" dirty="0" err="1">
                <a:cs typeface="Arial"/>
              </a:rPr>
              <a:t>vzw</a:t>
            </a:r>
            <a:r>
              <a:rPr lang="en-NL" dirty="0">
                <a:cs typeface="Arial"/>
              </a:rPr>
              <a:t> </a:t>
            </a:r>
            <a:r>
              <a:rPr lang="en-NL" dirty="0" err="1">
                <a:cs typeface="Arial"/>
              </a:rPr>
              <a:t>Lisanga</a:t>
            </a:r>
            <a:r>
              <a:rPr lang="en-NL" dirty="0">
                <a:cs typeface="Arial"/>
              </a:rPr>
              <a:t>”</a:t>
            </a:r>
          </a:p>
          <a:p>
            <a:r>
              <a:rPr lang="en-NL" dirty="0" err="1">
                <a:cs typeface="Arial"/>
              </a:rPr>
              <a:t>Samen</a:t>
            </a:r>
            <a:r>
              <a:rPr lang="en-NL" dirty="0">
                <a:cs typeface="Arial"/>
              </a:rPr>
              <a:t> </a:t>
            </a:r>
            <a:r>
              <a:rPr lang="en-NL" dirty="0" err="1">
                <a:cs typeface="Arial"/>
              </a:rPr>
              <a:t>werken</a:t>
            </a:r>
            <a:r>
              <a:rPr lang="en-NL" dirty="0">
                <a:cs typeface="Arial"/>
              </a:rPr>
              <a:t> in </a:t>
            </a:r>
            <a:r>
              <a:rPr lang="en-NL" dirty="0" err="1">
                <a:cs typeface="Arial"/>
              </a:rPr>
              <a:t>vriendschap</a:t>
            </a:r>
            <a:endParaRPr lang="nl-BE" dirty="0"/>
          </a:p>
          <a:p>
            <a:r>
              <a:rPr lang="nl-NL" dirty="0"/>
              <a:t>Met bewoners en medewerkers in gesprek te gaan over de koloniale tijd én de erfenis ervan in de huidige tijd</a:t>
            </a:r>
            <a:endParaRPr lang="nl-BE" dirty="0"/>
          </a:p>
          <a:p>
            <a:r>
              <a:rPr lang="nl-NL" dirty="0"/>
              <a:t>I</a:t>
            </a:r>
            <a:r>
              <a:rPr lang="en-NL" dirty="0" err="1"/>
              <a:t>ntegreren</a:t>
            </a:r>
            <a:r>
              <a:rPr lang="en-NL" dirty="0"/>
              <a:t> in de </a:t>
            </a:r>
            <a:r>
              <a:rPr lang="en-NL" dirty="0" err="1"/>
              <a:t>wereld</a:t>
            </a:r>
            <a:r>
              <a:rPr lang="en-NL" dirty="0"/>
              <a:t> van morgen: </a:t>
            </a:r>
          </a:p>
          <a:p>
            <a:pPr lvl="1"/>
            <a:r>
              <a:rPr lang="en-NL" dirty="0" err="1"/>
              <a:t>Gedeelde</a:t>
            </a:r>
            <a:r>
              <a:rPr lang="en-NL" dirty="0"/>
              <a:t> </a:t>
            </a:r>
            <a:r>
              <a:rPr lang="en-NL" dirty="0" err="1"/>
              <a:t>geschiedenis</a:t>
            </a:r>
            <a:r>
              <a:rPr lang="en-NL" dirty="0"/>
              <a:t>, </a:t>
            </a:r>
            <a:r>
              <a:rPr lang="en-NL" dirty="0" err="1"/>
              <a:t>gedeelde</a:t>
            </a:r>
            <a:r>
              <a:rPr lang="en-NL" dirty="0"/>
              <a:t> </a:t>
            </a:r>
            <a:r>
              <a:rPr lang="en-NL" dirty="0" err="1"/>
              <a:t>toekomst</a:t>
            </a:r>
            <a:r>
              <a:rPr lang="en-NL" dirty="0"/>
              <a:t>.</a:t>
            </a:r>
          </a:p>
          <a:p>
            <a:pPr lvl="1"/>
            <a:r>
              <a:rPr lang="en-NL" dirty="0" err="1"/>
              <a:t>Geografie</a:t>
            </a:r>
            <a:r>
              <a:rPr lang="en-NL" dirty="0"/>
              <a:t> </a:t>
            </a:r>
            <a:r>
              <a:rPr lang="en-NL" dirty="0" err="1"/>
              <a:t>en</a:t>
            </a:r>
            <a:r>
              <a:rPr lang="en-NL" dirty="0"/>
              <a:t> </a:t>
            </a:r>
            <a:r>
              <a:rPr lang="en-NL" dirty="0" err="1"/>
              <a:t>migratiestromen</a:t>
            </a:r>
            <a:endParaRPr lang="nl-BE" dirty="0"/>
          </a:p>
          <a:p>
            <a:endParaRPr lang="en-NL" dirty="0">
              <a:cs typeface="Arial"/>
            </a:endParaRPr>
          </a:p>
          <a:p>
            <a:endParaRPr lang="en-NL" dirty="0">
              <a:cs typeface="Arial"/>
            </a:endParaRPr>
          </a:p>
          <a:p>
            <a:endParaRPr lang="nl-BE" dirty="0">
              <a:cs typeface="Arial"/>
            </a:endParaRPr>
          </a:p>
        </p:txBody>
      </p:sp>
    </p:spTree>
    <p:extLst>
      <p:ext uri="{BB962C8B-B14F-4D97-AF65-F5344CB8AC3E}">
        <p14:creationId xmlns:p14="http://schemas.microsoft.com/office/powerpoint/2010/main" val="7749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EAFDE-F548-2DF9-FB61-8902FCCF9C74}"/>
              </a:ext>
            </a:extLst>
          </p:cNvPr>
          <p:cNvSpPr>
            <a:spLocks noGrp="1"/>
          </p:cNvSpPr>
          <p:nvPr>
            <p:ph type="title"/>
          </p:nvPr>
        </p:nvSpPr>
        <p:spPr>
          <a:xfrm>
            <a:off x="457200" y="274638"/>
            <a:ext cx="8229600" cy="1143000"/>
          </a:xfrm>
        </p:spPr>
        <p:txBody>
          <a:bodyPr anchor="ctr">
            <a:normAutofit/>
          </a:bodyPr>
          <a:lstStyle/>
          <a:p>
            <a:r>
              <a:rPr lang="en-NL" sz="4100" err="1"/>
              <a:t>Aanbevelingen</a:t>
            </a:r>
            <a:r>
              <a:rPr lang="en-NL" sz="4100"/>
              <a:t>: </a:t>
            </a:r>
            <a:r>
              <a:rPr lang="en-NL" sz="4100" err="1"/>
              <a:t>diversiteitsbeleid</a:t>
            </a:r>
            <a:endParaRPr lang="nl-BE" sz="4100"/>
          </a:p>
        </p:txBody>
      </p:sp>
      <p:pic>
        <p:nvPicPr>
          <p:cNvPr id="5" name="Tijdelijke aanduiding voor inhoud 4" descr="Afbeelding met tekst, schermopname, Lettertype&#10;&#10;Automatisch gegenereerde beschrijving">
            <a:extLst>
              <a:ext uri="{FF2B5EF4-FFF2-40B4-BE49-F238E27FC236}">
                <a16:creationId xmlns:a16="http://schemas.microsoft.com/office/drawing/2014/main" id="{996C2AA4-8271-B209-BEA4-E4415D9945CE}"/>
              </a:ext>
            </a:extLst>
          </p:cNvPr>
          <p:cNvPicPr>
            <a:picLocks noGrp="1" noChangeAspect="1"/>
          </p:cNvPicPr>
          <p:nvPr>
            <p:ph idx="1"/>
          </p:nvPr>
        </p:nvPicPr>
        <p:blipFill>
          <a:blip r:embed="rId2"/>
          <a:stretch>
            <a:fillRect/>
          </a:stretch>
        </p:blipFill>
        <p:spPr>
          <a:xfrm>
            <a:off x="457200" y="1857216"/>
            <a:ext cx="8229600" cy="4011930"/>
          </a:xfrm>
          <a:noFill/>
        </p:spPr>
      </p:pic>
    </p:spTree>
    <p:extLst>
      <p:ext uri="{BB962C8B-B14F-4D97-AF65-F5344CB8AC3E}">
        <p14:creationId xmlns:p14="http://schemas.microsoft.com/office/powerpoint/2010/main" val="1101502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EAFDE-F548-2DF9-FB61-8902FCCF9C74}"/>
              </a:ext>
            </a:extLst>
          </p:cNvPr>
          <p:cNvSpPr>
            <a:spLocks noGrp="1"/>
          </p:cNvSpPr>
          <p:nvPr>
            <p:ph type="title"/>
          </p:nvPr>
        </p:nvSpPr>
        <p:spPr>
          <a:xfrm>
            <a:off x="457200" y="274638"/>
            <a:ext cx="8229600" cy="1143000"/>
          </a:xfrm>
        </p:spPr>
        <p:txBody>
          <a:bodyPr anchor="ctr">
            <a:normAutofit/>
          </a:bodyPr>
          <a:lstStyle/>
          <a:p>
            <a:r>
              <a:rPr lang="en-NL" sz="4100" err="1"/>
              <a:t>Aanbevelingen</a:t>
            </a:r>
            <a:r>
              <a:rPr lang="en-NL" sz="4100"/>
              <a:t>: </a:t>
            </a:r>
            <a:r>
              <a:rPr lang="en-NL" sz="4100" err="1"/>
              <a:t>diversiteitsbeleid</a:t>
            </a:r>
            <a:endParaRPr lang="nl-BE" sz="4100"/>
          </a:p>
        </p:txBody>
      </p:sp>
      <p:pic>
        <p:nvPicPr>
          <p:cNvPr id="7" name="Tijdelijke aanduiding voor inhoud 6" descr="Afbeelding met tekst, schermopname, Lettertype&#10;&#10;Automatisch gegenereerde beschrijving">
            <a:extLst>
              <a:ext uri="{FF2B5EF4-FFF2-40B4-BE49-F238E27FC236}">
                <a16:creationId xmlns:a16="http://schemas.microsoft.com/office/drawing/2014/main" id="{291765B1-ECE6-333B-61D8-680CF6CA8343}"/>
              </a:ext>
            </a:extLst>
          </p:cNvPr>
          <p:cNvPicPr>
            <a:picLocks noGrp="1" noChangeAspect="1"/>
          </p:cNvPicPr>
          <p:nvPr>
            <p:ph idx="1"/>
          </p:nvPr>
        </p:nvPicPr>
        <p:blipFill>
          <a:blip r:embed="rId2"/>
          <a:stretch>
            <a:fillRect/>
          </a:stretch>
        </p:blipFill>
        <p:spPr>
          <a:xfrm>
            <a:off x="457200" y="2277298"/>
            <a:ext cx="8229600" cy="3171766"/>
          </a:xfrm>
        </p:spPr>
      </p:pic>
    </p:spTree>
    <p:extLst>
      <p:ext uri="{BB962C8B-B14F-4D97-AF65-F5344CB8AC3E}">
        <p14:creationId xmlns:p14="http://schemas.microsoft.com/office/powerpoint/2010/main" val="2095841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48D9-58B8-CD55-69EF-AF8FCC64DF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57643-2CF4-D651-C537-80DD0396EF2B}"/>
              </a:ext>
            </a:extLst>
          </p:cNvPr>
          <p:cNvSpPr>
            <a:spLocks noGrp="1"/>
          </p:cNvSpPr>
          <p:nvPr>
            <p:ph type="title"/>
          </p:nvPr>
        </p:nvSpPr>
        <p:spPr>
          <a:xfrm>
            <a:off x="457200" y="274637"/>
            <a:ext cx="8229600" cy="1456191"/>
          </a:xfrm>
        </p:spPr>
        <p:txBody>
          <a:bodyPr>
            <a:normAutofit/>
          </a:bodyPr>
          <a:lstStyle/>
          <a:p>
            <a:r>
              <a:rPr lang="en-NL" dirty="0" err="1"/>
              <a:t>Structuur</a:t>
            </a:r>
            <a:endParaRPr lang="en-US" dirty="0"/>
          </a:p>
        </p:txBody>
      </p:sp>
      <p:sp>
        <p:nvSpPr>
          <p:cNvPr id="3" name="Content Placeholder 2">
            <a:extLst>
              <a:ext uri="{FF2B5EF4-FFF2-40B4-BE49-F238E27FC236}">
                <a16:creationId xmlns:a16="http://schemas.microsoft.com/office/drawing/2014/main" id="{D10B8272-9975-802C-94AA-3C2A4397A5C3}"/>
              </a:ext>
            </a:extLst>
          </p:cNvPr>
          <p:cNvSpPr>
            <a:spLocks noGrp="1"/>
          </p:cNvSpPr>
          <p:nvPr>
            <p:ph idx="1"/>
          </p:nvPr>
        </p:nvSpPr>
        <p:spPr>
          <a:xfrm>
            <a:off x="457200" y="1817914"/>
            <a:ext cx="8229600" cy="4256315"/>
          </a:xfrm>
        </p:spPr>
        <p:txBody>
          <a:bodyPr vert="horz" lIns="91440" tIns="45720" rIns="91440" bIns="45720" rtlCol="0" anchor="t">
            <a:normAutofit/>
          </a:bodyPr>
          <a:lstStyle/>
          <a:p>
            <a:r>
              <a:rPr lang="en-NL" dirty="0">
                <a:cs typeface="Arial"/>
              </a:rPr>
              <a:t>Hoe </a:t>
            </a:r>
            <a:r>
              <a:rPr lang="en-NL" dirty="0" err="1">
                <a:cs typeface="Arial"/>
              </a:rPr>
              <a:t>postkoloniaal</a:t>
            </a:r>
            <a:r>
              <a:rPr lang="en-NL" dirty="0">
                <a:cs typeface="Arial"/>
              </a:rPr>
              <a:t> </a:t>
            </a:r>
            <a:r>
              <a:rPr lang="en-NL" dirty="0" err="1">
                <a:cs typeface="Arial"/>
              </a:rPr>
              <a:t>te</a:t>
            </a:r>
            <a:r>
              <a:rPr lang="en-NL" dirty="0">
                <a:cs typeface="Arial"/>
              </a:rPr>
              <a:t> </a:t>
            </a:r>
            <a:r>
              <a:rPr lang="en-NL" dirty="0" err="1">
                <a:cs typeface="Arial"/>
              </a:rPr>
              <a:t>denken</a:t>
            </a:r>
            <a:r>
              <a:rPr lang="en-NL" dirty="0">
                <a:cs typeface="Arial"/>
              </a:rPr>
              <a:t>? En </a:t>
            </a:r>
            <a:r>
              <a:rPr lang="en-NL" dirty="0" err="1">
                <a:cs typeface="Arial"/>
              </a:rPr>
              <a:t>waar</a:t>
            </a:r>
            <a:r>
              <a:rPr lang="en-NL" dirty="0">
                <a:cs typeface="Arial"/>
              </a:rPr>
              <a:t> </a:t>
            </a:r>
            <a:r>
              <a:rPr lang="en-NL" dirty="0" err="1">
                <a:cs typeface="Arial"/>
              </a:rPr>
              <a:t>staan</a:t>
            </a:r>
            <a:r>
              <a:rPr lang="en-NL" dirty="0">
                <a:cs typeface="Arial"/>
              </a:rPr>
              <a:t> we </a:t>
            </a:r>
            <a:r>
              <a:rPr lang="en-NL" dirty="0" err="1">
                <a:cs typeface="Arial"/>
              </a:rPr>
              <a:t>als</a:t>
            </a:r>
            <a:r>
              <a:rPr lang="en-NL" dirty="0">
                <a:cs typeface="Arial"/>
              </a:rPr>
              <a:t> </a:t>
            </a:r>
            <a:r>
              <a:rPr lang="en-NL" dirty="0" err="1">
                <a:cs typeface="Arial"/>
              </a:rPr>
              <a:t>maatschappij</a:t>
            </a:r>
            <a:r>
              <a:rPr lang="en-NL" dirty="0">
                <a:cs typeface="Arial"/>
              </a:rPr>
              <a:t>? </a:t>
            </a:r>
          </a:p>
          <a:p>
            <a:r>
              <a:rPr lang="en-NL" dirty="0">
                <a:cs typeface="Arial"/>
              </a:rPr>
              <a:t>Afrikaans </a:t>
            </a:r>
            <a:r>
              <a:rPr lang="en-NL" dirty="0" err="1">
                <a:cs typeface="Arial"/>
              </a:rPr>
              <a:t>christendom</a:t>
            </a:r>
            <a:r>
              <a:rPr lang="en-NL" dirty="0">
                <a:cs typeface="Arial"/>
              </a:rPr>
              <a:t>, </a:t>
            </a:r>
            <a:r>
              <a:rPr lang="en-NL" dirty="0" err="1">
                <a:cs typeface="Arial"/>
              </a:rPr>
              <a:t>inclusief</a:t>
            </a:r>
            <a:r>
              <a:rPr lang="en-NL" dirty="0">
                <a:cs typeface="Arial"/>
              </a:rPr>
              <a:t> de </a:t>
            </a:r>
            <a:r>
              <a:rPr lang="en-NL" dirty="0" err="1">
                <a:cs typeface="Arial"/>
              </a:rPr>
              <a:t>geschiedenis</a:t>
            </a:r>
            <a:r>
              <a:rPr lang="en-NL" dirty="0">
                <a:cs typeface="Arial"/>
              </a:rPr>
              <a:t> van de </a:t>
            </a:r>
            <a:r>
              <a:rPr lang="en-NL" dirty="0" err="1">
                <a:cs typeface="Arial"/>
              </a:rPr>
              <a:t>zusters</a:t>
            </a:r>
            <a:endParaRPr lang="en-NL" dirty="0">
              <a:cs typeface="Arial"/>
            </a:endParaRPr>
          </a:p>
          <a:p>
            <a:r>
              <a:rPr lang="en-NL" dirty="0" err="1">
                <a:cs typeface="Arial"/>
              </a:rPr>
              <a:t>Concreet</a:t>
            </a:r>
            <a:r>
              <a:rPr lang="en-NL" dirty="0">
                <a:cs typeface="Arial"/>
              </a:rPr>
              <a:t> </a:t>
            </a:r>
            <a:r>
              <a:rPr lang="en-NL" dirty="0" err="1">
                <a:cs typeface="Arial"/>
              </a:rPr>
              <a:t>maken</a:t>
            </a:r>
            <a:r>
              <a:rPr lang="en-NL" dirty="0">
                <a:cs typeface="Arial"/>
              </a:rPr>
              <a:t>: </a:t>
            </a:r>
            <a:r>
              <a:rPr lang="en-NL" dirty="0" err="1">
                <a:cs typeface="Arial"/>
              </a:rPr>
              <a:t>beleidsaanbevelingen</a:t>
            </a:r>
            <a:endParaRPr lang="nl-BE" dirty="0"/>
          </a:p>
          <a:p>
            <a:endParaRPr lang="en-NL" dirty="0">
              <a:cs typeface="Arial"/>
            </a:endParaRPr>
          </a:p>
          <a:p>
            <a:endParaRPr lang="en-NL" dirty="0">
              <a:cs typeface="Arial"/>
            </a:endParaRPr>
          </a:p>
          <a:p>
            <a:endParaRPr lang="nl-BE" dirty="0">
              <a:cs typeface="Arial"/>
            </a:endParaRPr>
          </a:p>
        </p:txBody>
      </p:sp>
    </p:spTree>
    <p:extLst>
      <p:ext uri="{BB962C8B-B14F-4D97-AF65-F5344CB8AC3E}">
        <p14:creationId xmlns:p14="http://schemas.microsoft.com/office/powerpoint/2010/main" val="407016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40C5F-E5BC-D16B-E544-1F442161E148}"/>
              </a:ext>
            </a:extLst>
          </p:cNvPr>
          <p:cNvSpPr>
            <a:spLocks noGrp="1"/>
          </p:cNvSpPr>
          <p:nvPr>
            <p:ph type="title"/>
          </p:nvPr>
        </p:nvSpPr>
        <p:spPr/>
        <p:txBody>
          <a:bodyPr/>
          <a:lstStyle/>
          <a:p>
            <a:r>
              <a:rPr lang="en-NL" dirty="0" err="1"/>
              <a:t>Introductie</a:t>
            </a:r>
            <a:r>
              <a:rPr lang="en-NL" dirty="0"/>
              <a:t> </a:t>
            </a:r>
            <a:r>
              <a:rPr lang="en-NL" dirty="0" err="1"/>
              <a:t>postkoloniale</a:t>
            </a:r>
            <a:r>
              <a:rPr lang="en-NL" dirty="0"/>
              <a:t> </a:t>
            </a:r>
            <a:r>
              <a:rPr lang="en-NL" dirty="0" err="1"/>
              <a:t>theorie</a:t>
            </a:r>
            <a:endParaRPr lang="nl-BE" dirty="0"/>
          </a:p>
        </p:txBody>
      </p:sp>
      <p:sp>
        <p:nvSpPr>
          <p:cNvPr id="3" name="Tijdelijke aanduiding voor inhoud 2">
            <a:extLst>
              <a:ext uri="{FF2B5EF4-FFF2-40B4-BE49-F238E27FC236}">
                <a16:creationId xmlns:a16="http://schemas.microsoft.com/office/drawing/2014/main" id="{040037CC-7978-1B4B-714C-519AFE6F5E11}"/>
              </a:ext>
            </a:extLst>
          </p:cNvPr>
          <p:cNvSpPr>
            <a:spLocks noGrp="1"/>
          </p:cNvSpPr>
          <p:nvPr>
            <p:ph idx="1"/>
          </p:nvPr>
        </p:nvSpPr>
        <p:spPr/>
        <p:txBody>
          <a:bodyPr>
            <a:normAutofit fontScale="25000" lnSpcReduction="20000"/>
          </a:bodyPr>
          <a:lstStyle/>
          <a:p>
            <a:r>
              <a:rPr lang="nl-NL" sz="12000" dirty="0"/>
              <a:t>De lens om te kijken naar</a:t>
            </a:r>
            <a:r>
              <a:rPr lang="en-NL" sz="12000" dirty="0"/>
              <a:t> de </a:t>
            </a:r>
            <a:r>
              <a:rPr lang="en-NL" sz="12000" dirty="0" err="1"/>
              <a:t>koloniale</a:t>
            </a:r>
            <a:r>
              <a:rPr lang="en-NL" sz="12000" dirty="0"/>
              <a:t> </a:t>
            </a:r>
            <a:r>
              <a:rPr lang="en-NL" sz="12000" dirty="0" err="1"/>
              <a:t>geschiedenis</a:t>
            </a:r>
            <a:endParaRPr lang="en-NL" sz="12000" dirty="0"/>
          </a:p>
          <a:p>
            <a:pPr>
              <a:lnSpc>
                <a:spcPct val="120000"/>
              </a:lnSpc>
              <a:spcAft>
                <a:spcPts val="1000"/>
              </a:spcAft>
            </a:pPr>
            <a:r>
              <a:rPr lang="nl-BE" sz="12000" dirty="0">
                <a:effectLst/>
                <a:highlight>
                  <a:srgbClr val="FFFFFF"/>
                </a:highlight>
                <a:ea typeface="Yu Gothic" panose="020B0400000000000000" pitchFamily="34" charset="-128"/>
                <a:cs typeface="Times New Roman" panose="02020603050405020304" pitchFamily="18" charset="0"/>
              </a:rPr>
              <a:t>Het steunen van projecten in Congo is niet neutraal, want de geschiedenis, inclusief de zwarte bladzijden ervan, speelt altijd mee, en heeft invloed. </a:t>
            </a:r>
            <a:endParaRPr lang="nl-BE" sz="12000" dirty="0">
              <a:effectLst/>
              <a:ea typeface="Yu Gothic" panose="020B0400000000000000" pitchFamily="34" charset="-128"/>
              <a:cs typeface="Times New Roman" panose="02020603050405020304" pitchFamily="18" charset="0"/>
            </a:endParaRPr>
          </a:p>
          <a:p>
            <a:pPr>
              <a:lnSpc>
                <a:spcPct val="120000"/>
              </a:lnSpc>
              <a:spcAft>
                <a:spcPts val="1000"/>
              </a:spcAft>
            </a:pPr>
            <a:endParaRPr lang="nl-BE" sz="12000" dirty="0">
              <a:effectLst/>
              <a:ea typeface="Yu Gothic" panose="020B0400000000000000" pitchFamily="34" charset="-128"/>
              <a:cs typeface="Times New Roman" panose="02020603050405020304" pitchFamily="18" charset="0"/>
            </a:endParaRPr>
          </a:p>
          <a:p>
            <a:r>
              <a:rPr lang="nl-NL" dirty="0"/>
              <a:t> </a:t>
            </a:r>
          </a:p>
        </p:txBody>
      </p:sp>
    </p:spTree>
    <p:extLst>
      <p:ext uri="{BB962C8B-B14F-4D97-AF65-F5344CB8AC3E}">
        <p14:creationId xmlns:p14="http://schemas.microsoft.com/office/powerpoint/2010/main" val="2928917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40C5F-E5BC-D16B-E544-1F442161E148}"/>
              </a:ext>
            </a:extLst>
          </p:cNvPr>
          <p:cNvSpPr>
            <a:spLocks noGrp="1"/>
          </p:cNvSpPr>
          <p:nvPr>
            <p:ph type="title"/>
          </p:nvPr>
        </p:nvSpPr>
        <p:spPr/>
        <p:txBody>
          <a:bodyPr/>
          <a:lstStyle/>
          <a:p>
            <a:r>
              <a:rPr lang="en-NL" dirty="0" err="1"/>
              <a:t>Introductie</a:t>
            </a:r>
            <a:r>
              <a:rPr lang="en-NL" dirty="0"/>
              <a:t> </a:t>
            </a:r>
            <a:r>
              <a:rPr lang="en-NL" dirty="0" err="1"/>
              <a:t>postkoloniale</a:t>
            </a:r>
            <a:r>
              <a:rPr lang="en-NL" dirty="0"/>
              <a:t> </a:t>
            </a:r>
            <a:r>
              <a:rPr lang="en-NL" dirty="0" err="1"/>
              <a:t>theorie</a:t>
            </a:r>
            <a:endParaRPr lang="nl-BE" dirty="0"/>
          </a:p>
        </p:txBody>
      </p:sp>
      <p:sp>
        <p:nvSpPr>
          <p:cNvPr id="3" name="Tijdelijke aanduiding voor inhoud 2">
            <a:extLst>
              <a:ext uri="{FF2B5EF4-FFF2-40B4-BE49-F238E27FC236}">
                <a16:creationId xmlns:a16="http://schemas.microsoft.com/office/drawing/2014/main" id="{040037CC-7978-1B4B-714C-519AFE6F5E11}"/>
              </a:ext>
            </a:extLst>
          </p:cNvPr>
          <p:cNvSpPr>
            <a:spLocks noGrp="1"/>
          </p:cNvSpPr>
          <p:nvPr>
            <p:ph idx="1"/>
          </p:nvPr>
        </p:nvSpPr>
        <p:spPr/>
        <p:txBody>
          <a:bodyPr>
            <a:normAutofit fontScale="25000" lnSpcReduction="20000"/>
          </a:bodyPr>
          <a:lstStyle/>
          <a:p>
            <a:pPr>
              <a:lnSpc>
                <a:spcPct val="120000"/>
              </a:lnSpc>
              <a:spcAft>
                <a:spcPts val="1000"/>
              </a:spcAft>
            </a:pPr>
            <a:r>
              <a:rPr lang="nl-BE" sz="12000" dirty="0">
                <a:effectLst/>
                <a:highlight>
                  <a:srgbClr val="FFFFFF"/>
                </a:highlight>
                <a:ea typeface="Yu Gothic" panose="020B0400000000000000" pitchFamily="34" charset="-128"/>
                <a:cs typeface="Times New Roman" panose="02020603050405020304" pitchFamily="18" charset="0"/>
              </a:rPr>
              <a:t>Postkoloniaal denken gaat er vanuit dat er een verbinding is tussen “hier” en “daar” en dat het geen gescheiden werelden zijn, maar elkaar diepgaand beïnvloed hebben. </a:t>
            </a:r>
            <a:endParaRPr lang="en-NL" sz="12000" dirty="0">
              <a:effectLst/>
              <a:highlight>
                <a:srgbClr val="FFFFFF"/>
              </a:highlight>
              <a:ea typeface="Yu Gothic" panose="020B0400000000000000" pitchFamily="34" charset="-128"/>
              <a:cs typeface="Times New Roman" panose="02020603050405020304" pitchFamily="18" charset="0"/>
            </a:endParaRPr>
          </a:p>
          <a:p>
            <a:pPr>
              <a:lnSpc>
                <a:spcPct val="120000"/>
              </a:lnSpc>
              <a:spcAft>
                <a:spcPts val="1000"/>
              </a:spcAft>
            </a:pPr>
            <a:r>
              <a:rPr lang="en-NL" sz="12000" dirty="0">
                <a:effectLst/>
                <a:highlight>
                  <a:srgbClr val="FFFFFF"/>
                </a:highlight>
                <a:ea typeface="Yu Gothic" panose="020B0400000000000000" pitchFamily="34" charset="-128"/>
                <a:cs typeface="Times New Roman" panose="02020603050405020304" pitchFamily="18" charset="0"/>
              </a:rPr>
              <a:t>De Congolese </a:t>
            </a:r>
            <a:r>
              <a:rPr lang="en-NL" sz="12000" dirty="0" err="1">
                <a:effectLst/>
                <a:highlight>
                  <a:srgbClr val="FFFFFF"/>
                </a:highlight>
                <a:ea typeface="Yu Gothic" panose="020B0400000000000000" pitchFamily="34" charset="-128"/>
                <a:cs typeface="Times New Roman" panose="02020603050405020304" pitchFamily="18" charset="0"/>
              </a:rPr>
              <a:t>aanwezigheid</a:t>
            </a:r>
            <a:r>
              <a:rPr lang="en-NL" sz="12000" dirty="0">
                <a:effectLst/>
                <a:highlight>
                  <a:srgbClr val="FFFFFF"/>
                </a:highlight>
                <a:ea typeface="Yu Gothic" panose="020B0400000000000000" pitchFamily="34" charset="-128"/>
                <a:cs typeface="Times New Roman" panose="02020603050405020304" pitchFamily="18" charset="0"/>
              </a:rPr>
              <a:t> in </a:t>
            </a:r>
            <a:r>
              <a:rPr lang="en-NL" sz="12000" dirty="0" err="1">
                <a:effectLst/>
                <a:highlight>
                  <a:srgbClr val="FFFFFF"/>
                </a:highlight>
                <a:ea typeface="Yu Gothic" panose="020B0400000000000000" pitchFamily="34" charset="-128"/>
                <a:cs typeface="Times New Roman" panose="02020603050405020304" pitchFamily="18" charset="0"/>
              </a:rPr>
              <a:t>België</a:t>
            </a:r>
            <a:r>
              <a:rPr lang="en-NL" sz="12000" dirty="0">
                <a:effectLst/>
                <a:highlight>
                  <a:srgbClr val="FFFFFF"/>
                </a:highlight>
                <a:ea typeface="Yu Gothic" panose="020B0400000000000000" pitchFamily="34" charset="-128"/>
                <a:cs typeface="Times New Roman" panose="02020603050405020304" pitchFamily="18" charset="0"/>
              </a:rPr>
              <a:t> is </a:t>
            </a:r>
            <a:r>
              <a:rPr lang="en-NL" sz="12000" dirty="0" err="1">
                <a:effectLst/>
                <a:highlight>
                  <a:srgbClr val="FFFFFF"/>
                </a:highlight>
                <a:ea typeface="Yu Gothic" panose="020B0400000000000000" pitchFamily="34" charset="-128"/>
                <a:cs typeface="Times New Roman" panose="02020603050405020304" pitchFamily="18" charset="0"/>
              </a:rPr>
              <a:t>dus</a:t>
            </a:r>
            <a:r>
              <a:rPr lang="en-NL" sz="12000" dirty="0">
                <a:effectLst/>
                <a:highlight>
                  <a:srgbClr val="FFFFFF"/>
                </a:highlight>
                <a:ea typeface="Yu Gothic" panose="020B0400000000000000" pitchFamily="34" charset="-128"/>
                <a:cs typeface="Times New Roman" panose="02020603050405020304" pitchFamily="18" charset="0"/>
              </a:rPr>
              <a:t> </a:t>
            </a:r>
            <a:r>
              <a:rPr lang="en-NL" sz="12000" dirty="0" err="1">
                <a:effectLst/>
                <a:highlight>
                  <a:srgbClr val="FFFFFF"/>
                </a:highlight>
                <a:ea typeface="Yu Gothic" panose="020B0400000000000000" pitchFamily="34" charset="-128"/>
                <a:cs typeface="Times New Roman" panose="02020603050405020304" pitchFamily="18" charset="0"/>
              </a:rPr>
              <a:t>niet</a:t>
            </a:r>
            <a:r>
              <a:rPr lang="en-NL" sz="12000" dirty="0">
                <a:effectLst/>
                <a:highlight>
                  <a:srgbClr val="FFFFFF"/>
                </a:highlight>
                <a:ea typeface="Yu Gothic" panose="020B0400000000000000" pitchFamily="34" charset="-128"/>
                <a:cs typeface="Times New Roman" panose="02020603050405020304" pitchFamily="18" charset="0"/>
              </a:rPr>
              <a:t> </a:t>
            </a:r>
            <a:r>
              <a:rPr lang="en-NL" sz="12000" dirty="0" err="1">
                <a:effectLst/>
                <a:highlight>
                  <a:srgbClr val="FFFFFF"/>
                </a:highlight>
                <a:ea typeface="Yu Gothic" panose="020B0400000000000000" pitchFamily="34" charset="-128"/>
                <a:cs typeface="Times New Roman" panose="02020603050405020304" pitchFamily="18" charset="0"/>
              </a:rPr>
              <a:t>wezensvreemd</a:t>
            </a:r>
            <a:r>
              <a:rPr lang="en-NL" sz="12000" dirty="0">
                <a:effectLst/>
                <a:highlight>
                  <a:srgbClr val="FFFFFF"/>
                </a:highlight>
                <a:ea typeface="Yu Gothic" panose="020B0400000000000000" pitchFamily="34" charset="-128"/>
                <a:cs typeface="Times New Roman" panose="02020603050405020304" pitchFamily="18" charset="0"/>
              </a:rPr>
              <a:t> </a:t>
            </a:r>
            <a:r>
              <a:rPr lang="en-NL" sz="12000" dirty="0" err="1">
                <a:effectLst/>
                <a:highlight>
                  <a:srgbClr val="FFFFFF"/>
                </a:highlight>
                <a:ea typeface="Yu Gothic" panose="020B0400000000000000" pitchFamily="34" charset="-128"/>
                <a:cs typeface="Times New Roman" panose="02020603050405020304" pitchFamily="18" charset="0"/>
              </a:rPr>
              <a:t>aan</a:t>
            </a:r>
            <a:r>
              <a:rPr lang="en-NL" sz="12000" dirty="0">
                <a:effectLst/>
                <a:highlight>
                  <a:srgbClr val="FFFFFF"/>
                </a:highlight>
                <a:ea typeface="Yu Gothic" panose="020B0400000000000000" pitchFamily="34" charset="-128"/>
                <a:cs typeface="Times New Roman" panose="02020603050405020304" pitchFamily="18" charset="0"/>
              </a:rPr>
              <a:t> de </a:t>
            </a:r>
            <a:r>
              <a:rPr lang="en-NL" sz="12000" dirty="0" err="1">
                <a:effectLst/>
                <a:highlight>
                  <a:srgbClr val="FFFFFF"/>
                </a:highlight>
                <a:ea typeface="Yu Gothic" panose="020B0400000000000000" pitchFamily="34" charset="-128"/>
                <a:cs typeface="Times New Roman" panose="02020603050405020304" pitchFamily="18" charset="0"/>
              </a:rPr>
              <a:t>Belgische</a:t>
            </a:r>
            <a:r>
              <a:rPr lang="en-NL" sz="12000" dirty="0">
                <a:effectLst/>
                <a:highlight>
                  <a:srgbClr val="FFFFFF"/>
                </a:highlight>
                <a:ea typeface="Yu Gothic" panose="020B0400000000000000" pitchFamily="34" charset="-128"/>
                <a:cs typeface="Times New Roman" panose="02020603050405020304" pitchFamily="18" charset="0"/>
              </a:rPr>
              <a:t> </a:t>
            </a:r>
            <a:r>
              <a:rPr lang="en-NL" sz="12000" dirty="0" err="1">
                <a:effectLst/>
                <a:highlight>
                  <a:srgbClr val="FFFFFF"/>
                </a:highlight>
                <a:ea typeface="Yu Gothic" panose="020B0400000000000000" pitchFamily="34" charset="-128"/>
                <a:cs typeface="Times New Roman" panose="02020603050405020304" pitchFamily="18" charset="0"/>
              </a:rPr>
              <a:t>identiteit</a:t>
            </a:r>
            <a:r>
              <a:rPr lang="en-NL" sz="12000" dirty="0">
                <a:effectLst/>
                <a:highlight>
                  <a:srgbClr val="FFFFFF"/>
                </a:highlight>
                <a:ea typeface="Yu Gothic" panose="020B0400000000000000" pitchFamily="34" charset="-128"/>
                <a:cs typeface="Times New Roman" panose="02020603050405020304" pitchFamily="18" charset="0"/>
              </a:rPr>
              <a:t>, maar </a:t>
            </a:r>
            <a:r>
              <a:rPr lang="en-NL" sz="12000" dirty="0" err="1">
                <a:effectLst/>
                <a:highlight>
                  <a:srgbClr val="FFFFFF"/>
                </a:highlight>
                <a:ea typeface="Yu Gothic" panose="020B0400000000000000" pitchFamily="34" charset="-128"/>
                <a:cs typeface="Times New Roman" panose="02020603050405020304" pitchFamily="18" charset="0"/>
              </a:rPr>
              <a:t>vormt</a:t>
            </a:r>
            <a:r>
              <a:rPr lang="en-NL" sz="12000" dirty="0">
                <a:effectLst/>
                <a:highlight>
                  <a:srgbClr val="FFFFFF"/>
                </a:highlight>
                <a:ea typeface="Yu Gothic" panose="020B0400000000000000" pitchFamily="34" charset="-128"/>
                <a:cs typeface="Times New Roman" panose="02020603050405020304" pitchFamily="18" charset="0"/>
              </a:rPr>
              <a:t> er </a:t>
            </a:r>
            <a:r>
              <a:rPr lang="en-NL" sz="12000" dirty="0" err="1">
                <a:effectLst/>
                <a:highlight>
                  <a:srgbClr val="FFFFFF"/>
                </a:highlight>
                <a:ea typeface="Yu Gothic" panose="020B0400000000000000" pitchFamily="34" charset="-128"/>
                <a:cs typeface="Times New Roman" panose="02020603050405020304" pitchFamily="18" charset="0"/>
              </a:rPr>
              <a:t>een</a:t>
            </a:r>
            <a:r>
              <a:rPr lang="en-NL" sz="12000" dirty="0">
                <a:effectLst/>
                <a:highlight>
                  <a:srgbClr val="FFFFFF"/>
                </a:highlight>
                <a:ea typeface="Yu Gothic" panose="020B0400000000000000" pitchFamily="34" charset="-128"/>
                <a:cs typeface="Times New Roman" panose="02020603050405020304" pitchFamily="18" charset="0"/>
              </a:rPr>
              <a:t> </a:t>
            </a:r>
            <a:r>
              <a:rPr lang="en-NL" sz="12000" dirty="0" err="1">
                <a:effectLst/>
                <a:highlight>
                  <a:srgbClr val="FFFFFF"/>
                </a:highlight>
                <a:ea typeface="Yu Gothic" panose="020B0400000000000000" pitchFamily="34" charset="-128"/>
                <a:cs typeface="Times New Roman" panose="02020603050405020304" pitchFamily="18" charset="0"/>
              </a:rPr>
              <a:t>integraal</a:t>
            </a:r>
            <a:r>
              <a:rPr lang="en-NL" sz="12000" dirty="0">
                <a:effectLst/>
                <a:highlight>
                  <a:srgbClr val="FFFFFF"/>
                </a:highlight>
                <a:ea typeface="Yu Gothic" panose="020B0400000000000000" pitchFamily="34" charset="-128"/>
                <a:cs typeface="Times New Roman" panose="02020603050405020304" pitchFamily="18" charset="0"/>
              </a:rPr>
              <a:t> </a:t>
            </a:r>
            <a:r>
              <a:rPr lang="en-NL" sz="12000" dirty="0" err="1">
                <a:effectLst/>
                <a:highlight>
                  <a:srgbClr val="FFFFFF"/>
                </a:highlight>
                <a:ea typeface="Yu Gothic" panose="020B0400000000000000" pitchFamily="34" charset="-128"/>
                <a:cs typeface="Times New Roman" panose="02020603050405020304" pitchFamily="18" charset="0"/>
              </a:rPr>
              <a:t>onderdeel</a:t>
            </a:r>
            <a:r>
              <a:rPr lang="en-NL" sz="12000" dirty="0">
                <a:effectLst/>
                <a:highlight>
                  <a:srgbClr val="FFFFFF"/>
                </a:highlight>
                <a:ea typeface="Yu Gothic" panose="020B0400000000000000" pitchFamily="34" charset="-128"/>
                <a:cs typeface="Times New Roman" panose="02020603050405020304" pitchFamily="18" charset="0"/>
              </a:rPr>
              <a:t> van.</a:t>
            </a:r>
            <a:endParaRPr lang="nl-BE" sz="12000" dirty="0">
              <a:effectLst/>
              <a:ea typeface="Yu Gothic" panose="020B0400000000000000" pitchFamily="34" charset="-128"/>
              <a:cs typeface="Times New Roman" panose="02020603050405020304" pitchFamily="18" charset="0"/>
            </a:endParaRPr>
          </a:p>
          <a:p>
            <a:pPr>
              <a:lnSpc>
                <a:spcPct val="120000"/>
              </a:lnSpc>
              <a:spcAft>
                <a:spcPts val="1000"/>
              </a:spcAft>
            </a:pPr>
            <a:endParaRPr lang="nl-BE" sz="12000" dirty="0">
              <a:effectLst/>
              <a:ea typeface="Yu Gothic" panose="020B0400000000000000" pitchFamily="34" charset="-128"/>
              <a:cs typeface="Times New Roman" panose="02020603050405020304" pitchFamily="18" charset="0"/>
            </a:endParaRPr>
          </a:p>
          <a:p>
            <a:r>
              <a:rPr lang="nl-NL" dirty="0"/>
              <a:t> </a:t>
            </a:r>
          </a:p>
        </p:txBody>
      </p:sp>
    </p:spTree>
    <p:extLst>
      <p:ext uri="{BB962C8B-B14F-4D97-AF65-F5344CB8AC3E}">
        <p14:creationId xmlns:p14="http://schemas.microsoft.com/office/powerpoint/2010/main" val="812792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40C5F-E5BC-D16B-E544-1F442161E148}"/>
              </a:ext>
            </a:extLst>
          </p:cNvPr>
          <p:cNvSpPr>
            <a:spLocks noGrp="1"/>
          </p:cNvSpPr>
          <p:nvPr>
            <p:ph type="title"/>
          </p:nvPr>
        </p:nvSpPr>
        <p:spPr>
          <a:xfrm>
            <a:off x="457200" y="274638"/>
            <a:ext cx="8229600" cy="1143000"/>
          </a:xfrm>
        </p:spPr>
        <p:txBody>
          <a:bodyPr anchor="ctr">
            <a:normAutofit/>
          </a:bodyPr>
          <a:lstStyle/>
          <a:p>
            <a:r>
              <a:rPr lang="en-NL" dirty="0" err="1"/>
              <a:t>Introductie</a:t>
            </a:r>
            <a:r>
              <a:rPr lang="en-NL" dirty="0"/>
              <a:t> </a:t>
            </a:r>
            <a:r>
              <a:rPr lang="en-NL" dirty="0" err="1"/>
              <a:t>postkoloniale</a:t>
            </a:r>
            <a:r>
              <a:rPr lang="en-NL" dirty="0"/>
              <a:t> </a:t>
            </a:r>
            <a:r>
              <a:rPr lang="en-NL" dirty="0" err="1"/>
              <a:t>theorie</a:t>
            </a:r>
            <a:endParaRPr lang="nl-BE" dirty="0"/>
          </a:p>
        </p:txBody>
      </p:sp>
      <p:sp>
        <p:nvSpPr>
          <p:cNvPr id="3" name="Tijdelijke aanduiding voor inhoud 2">
            <a:extLst>
              <a:ext uri="{FF2B5EF4-FFF2-40B4-BE49-F238E27FC236}">
                <a16:creationId xmlns:a16="http://schemas.microsoft.com/office/drawing/2014/main" id="{040037CC-7978-1B4B-714C-519AFE6F5E11}"/>
              </a:ext>
            </a:extLst>
          </p:cNvPr>
          <p:cNvSpPr>
            <a:spLocks noGrp="1"/>
          </p:cNvSpPr>
          <p:nvPr>
            <p:ph sz="half" idx="1"/>
          </p:nvPr>
        </p:nvSpPr>
        <p:spPr>
          <a:xfrm>
            <a:off x="457200" y="1600200"/>
            <a:ext cx="4038600" cy="4525963"/>
          </a:xfrm>
        </p:spPr>
        <p:txBody>
          <a:bodyPr>
            <a:normAutofit/>
          </a:bodyPr>
          <a:lstStyle/>
          <a:p>
            <a:pPr marL="0" indent="0">
              <a:lnSpc>
                <a:spcPct val="90000"/>
              </a:lnSpc>
              <a:spcAft>
                <a:spcPts val="1000"/>
              </a:spcAft>
              <a:buNone/>
            </a:pPr>
            <a:r>
              <a:rPr lang="nl-BE" sz="2400" dirty="0">
                <a:effectLst/>
                <a:highlight>
                  <a:srgbClr val="FFFFFF"/>
                </a:highlight>
              </a:rPr>
              <a:t>In vraag stellen van onze vanzelfsprekende vooronderstellingen: het lijkt zo logisch dat “wij” hulp bieden voor projecten die gefinancierd moeten worden in Congo, maar het is niet vanzelfsprekend! Waarom is die financiële hulp nu nodig? Wat zijn daar de grondslagen van?</a:t>
            </a:r>
            <a:endParaRPr lang="nl-BE" sz="2400" dirty="0">
              <a:effectLst/>
            </a:endParaRPr>
          </a:p>
        </p:txBody>
      </p:sp>
      <p:pic>
        <p:nvPicPr>
          <p:cNvPr id="5" name="Afbeelding 4" descr="Afbeelding met buitenshuis, plant, hemel, gras&#10;&#10;Automatisch gegenereerde beschrijving">
            <a:extLst>
              <a:ext uri="{FF2B5EF4-FFF2-40B4-BE49-F238E27FC236}">
                <a16:creationId xmlns:a16="http://schemas.microsoft.com/office/drawing/2014/main" id="{74A45387-6905-DF99-8C5B-9E0575BFBFE0}"/>
              </a:ext>
            </a:extLst>
          </p:cNvPr>
          <p:cNvPicPr>
            <a:picLocks noChangeAspect="1"/>
          </p:cNvPicPr>
          <p:nvPr/>
        </p:nvPicPr>
        <p:blipFill rotWithShape="1">
          <a:blip r:embed="rId2"/>
          <a:srcRect b="15949"/>
          <a:stretch/>
        </p:blipFill>
        <p:spPr>
          <a:xfrm>
            <a:off x="4648200" y="1600200"/>
            <a:ext cx="4038600" cy="4525963"/>
          </a:xfrm>
          <a:prstGeom prst="rect">
            <a:avLst/>
          </a:prstGeom>
          <a:noFill/>
        </p:spPr>
      </p:pic>
    </p:spTree>
    <p:extLst>
      <p:ext uri="{BB962C8B-B14F-4D97-AF65-F5344CB8AC3E}">
        <p14:creationId xmlns:p14="http://schemas.microsoft.com/office/powerpoint/2010/main" val="110918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7A73FF-7937-AA2F-D4E5-2325962B9106}"/>
              </a:ext>
            </a:extLst>
          </p:cNvPr>
          <p:cNvSpPr>
            <a:spLocks noGrp="1"/>
          </p:cNvSpPr>
          <p:nvPr>
            <p:ph type="title"/>
          </p:nvPr>
        </p:nvSpPr>
        <p:spPr/>
        <p:txBody>
          <a:bodyPr>
            <a:normAutofit fontScale="90000"/>
          </a:bodyPr>
          <a:lstStyle/>
          <a:p>
            <a:br>
              <a:rPr lang="en-NL" sz="4400" dirty="0">
                <a:effectLst/>
                <a:highlight>
                  <a:srgbClr val="FFFFFF"/>
                </a:highlight>
                <a:ea typeface="Yu Gothic" panose="020B0400000000000000" pitchFamily="34" charset="-128"/>
                <a:cs typeface="Times New Roman" panose="02020603050405020304" pitchFamily="18" charset="0"/>
              </a:rPr>
            </a:br>
            <a:r>
              <a:rPr lang="nl-BE" sz="4400" dirty="0" err="1">
                <a:effectLst/>
                <a:highlight>
                  <a:srgbClr val="FFFFFF"/>
                </a:highlight>
                <a:ea typeface="Yu Gothic" panose="020B0400000000000000" pitchFamily="34" charset="-128"/>
                <a:cs typeface="Times New Roman" panose="02020603050405020304" pitchFamily="18" charset="0"/>
              </a:rPr>
              <a:t>Georgine</a:t>
            </a:r>
            <a:r>
              <a:rPr lang="nl-BE" sz="4400" dirty="0">
                <a:effectLst/>
                <a:highlight>
                  <a:srgbClr val="FFFFFF"/>
                </a:highlight>
                <a:ea typeface="Yu Gothic" panose="020B0400000000000000" pitchFamily="34" charset="-128"/>
                <a:cs typeface="Times New Roman" panose="02020603050405020304" pitchFamily="18" charset="0"/>
              </a:rPr>
              <a:t> </a:t>
            </a:r>
            <a:r>
              <a:rPr lang="nl-BE" sz="4400" dirty="0" err="1">
                <a:effectLst/>
                <a:highlight>
                  <a:srgbClr val="FFFFFF"/>
                </a:highlight>
                <a:ea typeface="Yu Gothic" panose="020B0400000000000000" pitchFamily="34" charset="-128"/>
                <a:cs typeface="Times New Roman" panose="02020603050405020304" pitchFamily="18" charset="0"/>
              </a:rPr>
              <a:t>Dibua</a:t>
            </a:r>
            <a:r>
              <a:rPr lang="nl-BE" sz="4400" dirty="0">
                <a:effectLst/>
                <a:highlight>
                  <a:srgbClr val="FFFFFF"/>
                </a:highlight>
                <a:ea typeface="Yu Gothic" panose="020B0400000000000000" pitchFamily="34" charset="-128"/>
                <a:cs typeface="Times New Roman" panose="02020603050405020304" pitchFamily="18" charset="0"/>
              </a:rPr>
              <a:t> </a:t>
            </a:r>
            <a:r>
              <a:rPr lang="nl-BE" sz="4400" dirty="0" err="1">
                <a:effectLst/>
                <a:highlight>
                  <a:srgbClr val="FFFFFF"/>
                </a:highlight>
                <a:ea typeface="Yu Gothic" panose="020B0400000000000000" pitchFamily="34" charset="-128"/>
                <a:cs typeface="Times New Roman" panose="02020603050405020304" pitchFamily="18" charset="0"/>
              </a:rPr>
              <a:t>Mbombo</a:t>
            </a:r>
            <a:br>
              <a:rPr lang="nl-BE" sz="4400" dirty="0">
                <a:effectLst/>
                <a:latin typeface="Aptos" panose="020B0004020202020204" pitchFamily="34" charset="0"/>
                <a:ea typeface="Yu Gothic" panose="020B0400000000000000" pitchFamily="34" charset="-128"/>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FFFD2FE8-FB3C-1584-40FD-9C7C01E5A75E}"/>
              </a:ext>
            </a:extLst>
          </p:cNvPr>
          <p:cNvSpPr>
            <a:spLocks noGrp="1"/>
          </p:cNvSpPr>
          <p:nvPr>
            <p:ph sz="half" idx="1"/>
          </p:nvPr>
        </p:nvSpPr>
        <p:spPr/>
        <p:txBody>
          <a:bodyPr>
            <a:normAutofit lnSpcReduction="10000"/>
          </a:bodyPr>
          <a:lstStyle/>
          <a:p>
            <a:pPr marL="0" indent="0">
              <a:lnSpc>
                <a:spcPct val="120000"/>
              </a:lnSpc>
              <a:spcAft>
                <a:spcPts val="1000"/>
              </a:spcAft>
              <a:buNone/>
            </a:pPr>
            <a:r>
              <a:rPr lang="en-NL" sz="2000" b="1" dirty="0">
                <a:effectLst/>
                <a:ea typeface="Yu Gothic" panose="020B0400000000000000" pitchFamily="34" charset="-128"/>
                <a:cs typeface="Times New Roman" panose="02020603050405020304" pitchFamily="18" charset="0"/>
              </a:rPr>
              <a:t>‘In taal </a:t>
            </a:r>
            <a:r>
              <a:rPr lang="en-NL" sz="2000" b="1" dirty="0" err="1">
                <a:effectLst/>
                <a:ea typeface="Yu Gothic" panose="020B0400000000000000" pitchFamily="34" charset="-128"/>
                <a:cs typeface="Times New Roman" panose="02020603050405020304" pitchFamily="18" charset="0"/>
              </a:rPr>
              <a:t>en</a:t>
            </a:r>
            <a:r>
              <a:rPr lang="en-NL" sz="2000" b="1" dirty="0">
                <a:effectLst/>
                <a:ea typeface="Yu Gothic" panose="020B0400000000000000" pitchFamily="34" charset="-128"/>
                <a:cs typeface="Times New Roman" panose="02020603050405020304" pitchFamily="18" charset="0"/>
              </a:rPr>
              <a:t> </a:t>
            </a:r>
            <a:r>
              <a:rPr lang="en-NL" sz="2000" b="1" dirty="0" err="1">
                <a:effectLst/>
                <a:ea typeface="Yu Gothic" panose="020B0400000000000000" pitchFamily="34" charset="-128"/>
                <a:cs typeface="Times New Roman" panose="02020603050405020304" pitchFamily="18" charset="0"/>
              </a:rPr>
              <a:t>denken</a:t>
            </a:r>
            <a:r>
              <a:rPr lang="en-NL" sz="2000" b="1" dirty="0">
                <a:effectLst/>
                <a:ea typeface="Yu Gothic" panose="020B0400000000000000" pitchFamily="34" charset="-128"/>
                <a:cs typeface="Times New Roman" panose="02020603050405020304" pitchFamily="18" charset="0"/>
              </a:rPr>
              <a:t> rest </a:t>
            </a:r>
            <a:r>
              <a:rPr lang="en-NL" sz="2000" b="1" dirty="0" err="1">
                <a:effectLst/>
                <a:ea typeface="Yu Gothic" panose="020B0400000000000000" pitchFamily="34" charset="-128"/>
                <a:cs typeface="Times New Roman" panose="02020603050405020304" pitchFamily="18" charset="0"/>
              </a:rPr>
              <a:t>stevige</a:t>
            </a:r>
            <a:r>
              <a:rPr lang="en-NL" sz="2000" b="1" dirty="0">
                <a:effectLst/>
                <a:ea typeface="Yu Gothic" panose="020B0400000000000000" pitchFamily="34" charset="-128"/>
                <a:cs typeface="Times New Roman" panose="02020603050405020304" pitchFamily="18" charset="0"/>
              </a:rPr>
              <a:t> </a:t>
            </a:r>
            <a:r>
              <a:rPr lang="en-NL" sz="2000" b="1" dirty="0" err="1">
                <a:effectLst/>
                <a:ea typeface="Yu Gothic" panose="020B0400000000000000" pitchFamily="34" charset="-128"/>
                <a:cs typeface="Times New Roman" panose="02020603050405020304" pitchFamily="18" charset="0"/>
              </a:rPr>
              <a:t>koloniale</a:t>
            </a:r>
            <a:r>
              <a:rPr lang="en-NL" sz="2000" b="1" dirty="0">
                <a:effectLst/>
                <a:ea typeface="Yu Gothic" panose="020B0400000000000000" pitchFamily="34" charset="-128"/>
                <a:cs typeface="Times New Roman" panose="02020603050405020304" pitchFamily="18" charset="0"/>
              </a:rPr>
              <a:t> </a:t>
            </a:r>
            <a:r>
              <a:rPr lang="en-NL" sz="2000" b="1" dirty="0" err="1">
                <a:effectLst/>
                <a:ea typeface="Yu Gothic" panose="020B0400000000000000" pitchFamily="34" charset="-128"/>
                <a:cs typeface="Times New Roman" panose="02020603050405020304" pitchFamily="18" charset="0"/>
              </a:rPr>
              <a:t>erfenis</a:t>
            </a:r>
            <a:r>
              <a:rPr lang="en-NL" sz="2000" b="1" dirty="0">
                <a:effectLst/>
                <a:ea typeface="Yu Gothic" panose="020B0400000000000000" pitchFamily="34" charset="-128"/>
                <a:cs typeface="Times New Roman" panose="02020603050405020304" pitchFamily="18" charset="0"/>
              </a:rPr>
              <a:t>’</a:t>
            </a:r>
            <a:endParaRPr lang="nl-BE" sz="2000" dirty="0">
              <a:effectLst/>
              <a:ea typeface="Yu Gothic" panose="020B0400000000000000" pitchFamily="34" charset="-128"/>
              <a:cs typeface="Times New Roman" panose="02020603050405020304" pitchFamily="18" charset="0"/>
            </a:endParaRPr>
          </a:p>
          <a:p>
            <a:pPr marL="0" indent="0">
              <a:lnSpc>
                <a:spcPct val="120000"/>
              </a:lnSpc>
              <a:spcAft>
                <a:spcPts val="1000"/>
              </a:spcAft>
              <a:buNone/>
            </a:pPr>
            <a:r>
              <a:rPr lang="en-NL" sz="2000" dirty="0">
                <a:effectLst/>
                <a:ea typeface="Yu Gothic" panose="020B0400000000000000" pitchFamily="34" charset="-128"/>
                <a:cs typeface="Times New Roman" panose="02020603050405020304" pitchFamily="18" charset="0"/>
              </a:rPr>
              <a:t>“Er </a:t>
            </a:r>
            <a:r>
              <a:rPr lang="en-NL" sz="2000" dirty="0" err="1">
                <a:effectLst/>
                <a:ea typeface="Yu Gothic" panose="020B0400000000000000" pitchFamily="34" charset="-128"/>
                <a:cs typeface="Times New Roman" panose="02020603050405020304" pitchFamily="18" charset="0"/>
              </a:rPr>
              <a:t>wordt</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zwijggeld</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betaald</a:t>
            </a:r>
            <a:r>
              <a:rPr lang="en-NL" sz="2000" dirty="0">
                <a:effectLst/>
                <a:ea typeface="Yu Gothic" panose="020B0400000000000000" pitchFamily="34" charset="-128"/>
                <a:cs typeface="Times New Roman" panose="02020603050405020304" pitchFamily="18" charset="0"/>
              </a:rPr>
              <a:t> in de </a:t>
            </a:r>
            <a:r>
              <a:rPr lang="en-NL" sz="2000" dirty="0" err="1">
                <a:effectLst/>
                <a:ea typeface="Yu Gothic" panose="020B0400000000000000" pitchFamily="34" charset="-128"/>
                <a:cs typeface="Times New Roman" panose="02020603050405020304" pitchFamily="18" charset="0"/>
              </a:rPr>
              <a:t>vorm</a:t>
            </a:r>
            <a:r>
              <a:rPr lang="en-NL" sz="2000" dirty="0">
                <a:effectLst/>
                <a:ea typeface="Yu Gothic" panose="020B0400000000000000" pitchFamily="34" charset="-128"/>
                <a:cs typeface="Times New Roman" panose="02020603050405020304" pitchFamily="18" charset="0"/>
              </a:rPr>
              <a:t> van </a:t>
            </a:r>
            <a:r>
              <a:rPr lang="en-NL" sz="2000" dirty="0" err="1">
                <a:effectLst/>
                <a:ea typeface="Yu Gothic" panose="020B0400000000000000" pitchFamily="34" charset="-128"/>
                <a:cs typeface="Times New Roman" panose="02020603050405020304" pitchFamily="18" charset="0"/>
              </a:rPr>
              <a:t>ontwikkelingsgeld</a:t>
            </a:r>
            <a:r>
              <a:rPr lang="en-NL" sz="2000" dirty="0">
                <a:effectLst/>
                <a:ea typeface="Yu Gothic" panose="020B0400000000000000" pitchFamily="34" charset="-128"/>
                <a:cs typeface="Times New Roman" panose="02020603050405020304" pitchFamily="18" charset="0"/>
              </a:rPr>
              <a:t>. Maar er </a:t>
            </a:r>
            <a:r>
              <a:rPr lang="en-NL" sz="2000" dirty="0" err="1">
                <a:effectLst/>
                <a:ea typeface="Yu Gothic" panose="020B0400000000000000" pitchFamily="34" charset="-128"/>
                <a:cs typeface="Times New Roman" panose="02020603050405020304" pitchFamily="18" charset="0"/>
              </a:rPr>
              <a:t>zou</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geen</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ontwikkelingssamenwerking</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nodig</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zijn</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als</a:t>
            </a:r>
            <a:r>
              <a:rPr lang="en-NL" sz="2000" dirty="0">
                <a:effectLst/>
                <a:ea typeface="Yu Gothic" panose="020B0400000000000000" pitchFamily="34" charset="-128"/>
                <a:cs typeface="Times New Roman" panose="02020603050405020304" pitchFamily="18" charset="0"/>
              </a:rPr>
              <a:t> de </a:t>
            </a:r>
            <a:r>
              <a:rPr lang="en-NL" sz="2000" dirty="0" err="1">
                <a:effectLst/>
                <a:ea typeface="Yu Gothic" panose="020B0400000000000000" pitchFamily="34" charset="-128"/>
                <a:cs typeface="Times New Roman" panose="02020603050405020304" pitchFamily="18" charset="0"/>
              </a:rPr>
              <a:t>schuld</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werd</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hersteld</a:t>
            </a:r>
            <a:r>
              <a:rPr lang="en-NL" sz="2000" dirty="0">
                <a:effectLst/>
                <a:ea typeface="Yu Gothic" panose="020B0400000000000000" pitchFamily="34" charset="-128"/>
                <a:cs typeface="Times New Roman" panose="02020603050405020304" pitchFamily="18" charset="0"/>
              </a:rPr>
              <a:t>. De </a:t>
            </a:r>
            <a:r>
              <a:rPr lang="en-NL" sz="2000" dirty="0" err="1">
                <a:effectLst/>
                <a:ea typeface="Yu Gothic" panose="020B0400000000000000" pitchFamily="34" charset="-128"/>
                <a:cs typeface="Times New Roman" panose="02020603050405020304" pitchFamily="18" charset="0"/>
              </a:rPr>
              <a:t>enige</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uitweg</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uit</a:t>
            </a:r>
            <a:r>
              <a:rPr lang="en-NL" sz="2000" dirty="0">
                <a:effectLst/>
                <a:ea typeface="Yu Gothic" panose="020B0400000000000000" pitchFamily="34" charset="-128"/>
                <a:cs typeface="Times New Roman" panose="02020603050405020304" pitchFamily="18" charset="0"/>
              </a:rPr>
              <a:t> die impasse is </a:t>
            </a:r>
            <a:r>
              <a:rPr lang="en-NL" sz="2000" dirty="0" err="1">
                <a:effectLst/>
                <a:ea typeface="Yu Gothic" panose="020B0400000000000000" pitchFamily="34" charset="-128"/>
                <a:cs typeface="Times New Roman" panose="02020603050405020304" pitchFamily="18" charset="0"/>
              </a:rPr>
              <a:t>dat</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Belgische</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politici</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zich</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groots</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zouden</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tonen</a:t>
            </a:r>
            <a:r>
              <a:rPr lang="en-NL" sz="2000" dirty="0">
                <a:effectLst/>
                <a:ea typeface="Yu Gothic" panose="020B0400000000000000" pitchFamily="34" charset="-128"/>
                <a:cs typeface="Times New Roman" panose="02020603050405020304" pitchFamily="18" charset="0"/>
              </a:rPr>
              <a:t> in </a:t>
            </a:r>
            <a:r>
              <a:rPr lang="en-NL" sz="2000" dirty="0" err="1">
                <a:effectLst/>
                <a:ea typeface="Yu Gothic" panose="020B0400000000000000" pitchFamily="34" charset="-128"/>
                <a:cs typeface="Times New Roman" panose="02020603050405020304" pitchFamily="18" charset="0"/>
              </a:rPr>
              <a:t>dit</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verhaal</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dat</a:t>
            </a:r>
            <a:r>
              <a:rPr lang="en-NL" sz="2000" dirty="0">
                <a:effectLst/>
                <a:ea typeface="Yu Gothic" panose="020B0400000000000000" pitchFamily="34" charset="-128"/>
                <a:cs typeface="Times New Roman" panose="02020603050405020304" pitchFamily="18" charset="0"/>
              </a:rPr>
              <a:t> ze de </a:t>
            </a:r>
            <a:r>
              <a:rPr lang="en-NL" sz="2000" dirty="0" err="1">
                <a:effectLst/>
                <a:ea typeface="Yu Gothic" panose="020B0400000000000000" pitchFamily="34" charset="-128"/>
                <a:cs typeface="Times New Roman" panose="02020603050405020304" pitchFamily="18" charset="0"/>
              </a:rPr>
              <a:t>kleinmenselijkheid</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zouden</a:t>
            </a:r>
            <a:r>
              <a:rPr lang="en-NL" sz="2000" dirty="0">
                <a:effectLst/>
                <a:ea typeface="Yu Gothic" panose="020B0400000000000000" pitchFamily="34" charset="-128"/>
                <a:cs typeface="Times New Roman" panose="02020603050405020304" pitchFamily="18" charset="0"/>
              </a:rPr>
              <a:t> </a:t>
            </a:r>
            <a:r>
              <a:rPr lang="en-NL" sz="2000" dirty="0" err="1">
                <a:effectLst/>
                <a:ea typeface="Yu Gothic" panose="020B0400000000000000" pitchFamily="34" charset="-128"/>
                <a:cs typeface="Times New Roman" panose="02020603050405020304" pitchFamily="18" charset="0"/>
              </a:rPr>
              <a:t>overstijgen</a:t>
            </a:r>
            <a:r>
              <a:rPr lang="en-NL" sz="2000" dirty="0">
                <a:effectLst/>
                <a:ea typeface="Yu Gothic" panose="020B0400000000000000" pitchFamily="34" charset="-128"/>
                <a:cs typeface="Times New Roman" panose="02020603050405020304" pitchFamily="18" charset="0"/>
              </a:rPr>
              <a:t>.”</a:t>
            </a:r>
            <a:endParaRPr lang="nl-BE" sz="2000" dirty="0">
              <a:effectLst/>
              <a:ea typeface="Yu Gothic" panose="020B0400000000000000" pitchFamily="34" charset="-128"/>
              <a:cs typeface="Times New Roman" panose="02020603050405020304" pitchFamily="18" charset="0"/>
            </a:endParaRPr>
          </a:p>
          <a:p>
            <a:endParaRPr lang="nl-BE" dirty="0"/>
          </a:p>
        </p:txBody>
      </p:sp>
      <p:pic>
        <p:nvPicPr>
          <p:cNvPr id="6" name="Tijdelijke aanduiding voor inhoud 5" descr="Afbeelding met Menselijk gezicht, persoon, zwart-wit, portret&#10;&#10;Automatisch gegenereerde beschrijving">
            <a:extLst>
              <a:ext uri="{FF2B5EF4-FFF2-40B4-BE49-F238E27FC236}">
                <a16:creationId xmlns:a16="http://schemas.microsoft.com/office/drawing/2014/main" id="{36CE00FB-F2F2-E1DA-D82D-6A61DE0CF77B}"/>
              </a:ext>
            </a:extLst>
          </p:cNvPr>
          <p:cNvPicPr>
            <a:picLocks noGrp="1" noChangeAspect="1"/>
          </p:cNvPicPr>
          <p:nvPr>
            <p:ph sz="half" idx="2"/>
          </p:nvPr>
        </p:nvPicPr>
        <p:blipFill>
          <a:blip r:embed="rId2"/>
          <a:stretch>
            <a:fillRect/>
          </a:stretch>
        </p:blipFill>
        <p:spPr>
          <a:xfrm>
            <a:off x="5185954" y="1600200"/>
            <a:ext cx="3413760" cy="3820581"/>
          </a:xfrm>
        </p:spPr>
      </p:pic>
    </p:spTree>
    <p:extLst>
      <p:ext uri="{BB962C8B-B14F-4D97-AF65-F5344CB8AC3E}">
        <p14:creationId xmlns:p14="http://schemas.microsoft.com/office/powerpoint/2010/main" val="620763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9DC1A-6EC6-5911-A52B-BFCC72C2A390}"/>
              </a:ext>
            </a:extLst>
          </p:cNvPr>
          <p:cNvSpPr>
            <a:spLocks noGrp="1"/>
          </p:cNvSpPr>
          <p:nvPr>
            <p:ph type="title"/>
          </p:nvPr>
        </p:nvSpPr>
        <p:spPr/>
        <p:txBody>
          <a:bodyPr/>
          <a:lstStyle/>
          <a:p>
            <a:r>
              <a:rPr lang="en-NL" dirty="0" err="1"/>
              <a:t>Artsen</a:t>
            </a:r>
            <a:r>
              <a:rPr lang="en-NL" dirty="0"/>
              <a:t> </a:t>
            </a:r>
            <a:r>
              <a:rPr lang="en-NL" dirty="0" err="1"/>
              <a:t>zonder</a:t>
            </a:r>
            <a:r>
              <a:rPr lang="en-NL" dirty="0"/>
              <a:t> </a:t>
            </a:r>
            <a:r>
              <a:rPr lang="en-NL" dirty="0" err="1"/>
              <a:t>grenzen</a:t>
            </a:r>
            <a:endParaRPr lang="nl-BE" dirty="0"/>
          </a:p>
        </p:txBody>
      </p:sp>
      <p:pic>
        <p:nvPicPr>
          <p:cNvPr id="6" name="Tijdelijke aanduiding voor inhoud 5" descr="Afbeelding met tekst, krant, kleding, Menselijk gezicht&#10;&#10;Automatisch gegenereerde beschrijving">
            <a:extLst>
              <a:ext uri="{FF2B5EF4-FFF2-40B4-BE49-F238E27FC236}">
                <a16:creationId xmlns:a16="http://schemas.microsoft.com/office/drawing/2014/main" id="{BB386801-56DD-4536-2929-C56FB3A93E1B}"/>
              </a:ext>
            </a:extLst>
          </p:cNvPr>
          <p:cNvPicPr>
            <a:picLocks noGrp="1" noChangeAspect="1"/>
          </p:cNvPicPr>
          <p:nvPr>
            <p:ph sz="half" idx="1"/>
          </p:nvPr>
        </p:nvPicPr>
        <p:blipFill>
          <a:blip r:embed="rId2"/>
          <a:stretch>
            <a:fillRect/>
          </a:stretch>
        </p:blipFill>
        <p:spPr>
          <a:xfrm>
            <a:off x="457200" y="1876210"/>
            <a:ext cx="4038600" cy="3973942"/>
          </a:xfrm>
        </p:spPr>
      </p:pic>
      <p:sp>
        <p:nvSpPr>
          <p:cNvPr id="4" name="Tijdelijke aanduiding voor inhoud 3">
            <a:extLst>
              <a:ext uri="{FF2B5EF4-FFF2-40B4-BE49-F238E27FC236}">
                <a16:creationId xmlns:a16="http://schemas.microsoft.com/office/drawing/2014/main" id="{BDF73BD4-463F-6C9F-D9D7-DC330E2082C3}"/>
              </a:ext>
            </a:extLst>
          </p:cNvPr>
          <p:cNvSpPr>
            <a:spLocks noGrp="1"/>
          </p:cNvSpPr>
          <p:nvPr>
            <p:ph sz="half" idx="2"/>
          </p:nvPr>
        </p:nvSpPr>
        <p:spPr/>
        <p:txBody>
          <a:bodyPr/>
          <a:lstStyle/>
          <a:p>
            <a:pPr marL="0" indent="0">
              <a:buNone/>
            </a:pPr>
            <a:r>
              <a:rPr lang="en-NL" dirty="0">
                <a:hlinkClick r:id="rId3"/>
              </a:rPr>
              <a:t>Link</a:t>
            </a:r>
            <a:endParaRPr lang="nl-BE" dirty="0"/>
          </a:p>
        </p:txBody>
      </p:sp>
    </p:spTree>
    <p:extLst>
      <p:ext uri="{BB962C8B-B14F-4D97-AF65-F5344CB8AC3E}">
        <p14:creationId xmlns:p14="http://schemas.microsoft.com/office/powerpoint/2010/main" val="3301633161"/>
      </p:ext>
    </p:extLst>
  </p:cSld>
  <p:clrMapOvr>
    <a:masterClrMapping/>
  </p:clrMapOvr>
</p:sld>
</file>

<file path=ppt/theme/theme1.xml><?xml version="1.0" encoding="utf-8"?>
<a:theme xmlns:a="http://schemas.openxmlformats.org/drawingml/2006/main" name="Office Theme">
  <a:themeElements>
    <a:clrScheme name="Custom 4">
      <a:dk1>
        <a:srgbClr val="395A88"/>
      </a:dk1>
      <a:lt1>
        <a:sysClr val="window" lastClr="FFFFFF"/>
      </a:lt1>
      <a:dk2>
        <a:srgbClr val="C8BB74"/>
      </a:dk2>
      <a:lt2>
        <a:srgbClr val="EEECE1"/>
      </a:lt2>
      <a:accent1>
        <a:srgbClr val="9CA8C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76F50DF686054FA9EADA91ACB26A0F" ma:contentTypeVersion="7" ma:contentTypeDescription="Create a new document." ma:contentTypeScope="" ma:versionID="33ea0c7716e640843982b711e61b08da">
  <xsd:schema xmlns:xsd="http://www.w3.org/2001/XMLSchema" xmlns:xs="http://www.w3.org/2001/XMLSchema" xmlns:p="http://schemas.microsoft.com/office/2006/metadata/properties" xmlns:ns2="bcb9ae6d-ae57-4ace-8d12-f4364f35e5a4" xmlns:ns3="085ec510-7f58-4a46-9136-45cb3dcd693e" targetNamespace="http://schemas.microsoft.com/office/2006/metadata/properties" ma:root="true" ma:fieldsID="86c44397ff50f1139108bc8af9453087" ns2:_="" ns3:_="">
    <xsd:import namespace="bcb9ae6d-ae57-4ace-8d12-f4364f35e5a4"/>
    <xsd:import namespace="085ec510-7f58-4a46-9136-45cb3dcd693e"/>
    <xsd:element name="properties">
      <xsd:complexType>
        <xsd:sequence>
          <xsd:element name="documentManagement">
            <xsd:complexType>
              <xsd:all>
                <xsd:element ref="ns2:Thema" minOccurs="0"/>
                <xsd:element ref="ns2:Doelgroep" minOccurs="0"/>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b9ae6d-ae57-4ace-8d12-f4364f35e5a4" elementFormDefault="qualified">
    <xsd:import namespace="http://schemas.microsoft.com/office/2006/documentManagement/types"/>
    <xsd:import namespace="http://schemas.microsoft.com/office/infopath/2007/PartnerControls"/>
    <xsd:element name="Thema" ma:index="8" nillable="true" ma:displayName="Thema" ma:format="Dropdown" ma:internalName="Thema">
      <xsd:simpleType>
        <xsd:restriction base="dms:Choice">
          <xsd:enumeration value="Euthanasie"/>
          <xsd:enumeration value="Intimiteit en seksualiteit"/>
          <xsd:enumeration value="Zorg-Saam ethiek"/>
        </xsd:restriction>
      </xsd:simpleType>
    </xsd:element>
    <xsd:element name="Doelgroep" ma:index="9" nillable="true" ma:displayName="Doelgroep" ma:format="Dropdown" ma:internalName="Doelgroep">
      <xsd:simpleType>
        <xsd:restriction base="dms:Choice">
          <xsd:enumeration value="Medewerkers"/>
          <xsd:enumeration value="Zorg-medewerkers"/>
          <xsd:enumeration value="Niet-zorg-medewerkers"/>
          <xsd:enumeration value="Vrijwilligers"/>
          <xsd:enumeration value="Bewoners"/>
          <xsd:enumeration value="Familie"/>
          <xsd:enumeration value="Leidinggevenden"/>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5ec510-7f58-4a46-9136-45cb3dcd693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hema xmlns="bcb9ae6d-ae57-4ace-8d12-f4364f35e5a4">Euthanasie</Thema>
    <Doelgroep xmlns="bcb9ae6d-ae57-4ace-8d12-f4364f35e5a4">Niet-zorg-medewerkers</Doelgroep>
    <SharedWithUsers xmlns="085ec510-7f58-4a46-9136-45cb3dcd693e">
      <UserInfo>
        <DisplayName>Eleonora Hof</DisplayName>
        <AccountId>2639</AccountId>
        <AccountType/>
      </UserInfo>
      <UserInfo>
        <DisplayName>Gabriëlle Christenhusz</DisplayName>
        <AccountId>393</AccountId>
        <AccountType/>
      </UserInfo>
      <UserInfo>
        <DisplayName>Kathleen Buysse</DisplayName>
        <AccountId>479</AccountId>
        <AccountType/>
      </UserInfo>
      <UserInfo>
        <DisplayName>Marie Bernaert</DisplayName>
        <AccountId>952</AccountId>
        <AccountType/>
      </UserInfo>
    </SharedWithUsers>
  </documentManagement>
</p:properties>
</file>

<file path=customXml/itemProps1.xml><?xml version="1.0" encoding="utf-8"?>
<ds:datastoreItem xmlns:ds="http://schemas.openxmlformats.org/officeDocument/2006/customXml" ds:itemID="{592D7DED-3753-4D9E-B7A0-A0842A532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b9ae6d-ae57-4ace-8d12-f4364f35e5a4"/>
    <ds:schemaRef ds:uri="085ec510-7f58-4a46-9136-45cb3dcd69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BB5DED-E56F-4F3F-B698-E73D654C100F}">
  <ds:schemaRefs>
    <ds:schemaRef ds:uri="http://schemas.microsoft.com/sharepoint/v3/contenttype/forms"/>
  </ds:schemaRefs>
</ds:datastoreItem>
</file>

<file path=customXml/itemProps3.xml><?xml version="1.0" encoding="utf-8"?>
<ds:datastoreItem xmlns:ds="http://schemas.openxmlformats.org/officeDocument/2006/customXml" ds:itemID="{22527E55-A9D6-4FC2-905E-46F6F40F06A2}">
  <ds:schemaRefs>
    <ds:schemaRef ds:uri="http://purl.org/dc/elements/1.1/"/>
    <ds:schemaRef ds:uri="http://purl.org/dc/terms/"/>
    <ds:schemaRef ds:uri="http://www.w3.org/XML/1998/namespace"/>
    <ds:schemaRef ds:uri="bcb9ae6d-ae57-4ace-8d12-f4364f35e5a4"/>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085ec510-7f58-4a46-9136-45cb3dcd693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1236</TotalTime>
  <Words>1482</Words>
  <Application>Microsoft Office PowerPoint</Application>
  <PresentationFormat>Diavoorstelling (4:3)</PresentationFormat>
  <Paragraphs>157</Paragraphs>
  <Slides>31</Slides>
  <Notes>8</Notes>
  <HiddenSlides>0</HiddenSlides>
  <MMClips>0</MMClips>
  <ScaleCrop>false</ScaleCrop>
  <HeadingPairs>
    <vt:vector size="4" baseType="variant">
      <vt:variant>
        <vt:lpstr>Thema</vt:lpstr>
      </vt:variant>
      <vt:variant>
        <vt:i4>1</vt:i4>
      </vt:variant>
      <vt:variant>
        <vt:lpstr>Diatitels</vt:lpstr>
      </vt:variant>
      <vt:variant>
        <vt:i4>31</vt:i4>
      </vt:variant>
    </vt:vector>
  </HeadingPairs>
  <TitlesOfParts>
    <vt:vector size="32" baseType="lpstr">
      <vt:lpstr>Office Theme</vt:lpstr>
      <vt:lpstr>Lisanga: een postkoloniaal perspectief  5 juni 2024</vt:lpstr>
      <vt:lpstr>Basis van presentatie</vt:lpstr>
      <vt:lpstr>Waarom verbonden met Lisanga?</vt:lpstr>
      <vt:lpstr>Structuur</vt:lpstr>
      <vt:lpstr>Introductie postkoloniale theorie</vt:lpstr>
      <vt:lpstr>Introductie postkoloniale theorie</vt:lpstr>
      <vt:lpstr>Introductie postkoloniale theorie</vt:lpstr>
      <vt:lpstr> Georgine Dibua Mbombo </vt:lpstr>
      <vt:lpstr>Artsen zonder grenzen</vt:lpstr>
      <vt:lpstr>Onze erfenis onder ogen zien: Westerse filosofie (Hegel)</vt:lpstr>
      <vt:lpstr>Onze blikrichting: Tropicalisme</vt:lpstr>
      <vt:lpstr> De erfenis van het verleden Hoe verwerken we ons koloniale verleden?  </vt:lpstr>
      <vt:lpstr> Spijt, geen excuses (2022) </vt:lpstr>
      <vt:lpstr> Hoe richten we de openbare ruimte in?  </vt:lpstr>
      <vt:lpstr>Afrikaans Christendom: vanaf het allereerste begin! </vt:lpstr>
      <vt:lpstr> Het verhaal van de kerk op het Afrikaanse continent </vt:lpstr>
      <vt:lpstr>St. Augustinus</vt:lpstr>
      <vt:lpstr>Zusters in Congo (1926 – 1960)</vt:lpstr>
      <vt:lpstr>Zusters in Congo</vt:lpstr>
      <vt:lpstr>Na de onafhankelijkheid</vt:lpstr>
      <vt:lpstr>Na de onafhankelijkheid </vt:lpstr>
      <vt:lpstr>African Initiated Churches (AIC) en Pinksterkerken</vt:lpstr>
      <vt:lpstr>Gezamenlijk verleden en toekomst!</vt:lpstr>
      <vt:lpstr> Wat mag u verwachten van wzv Lisanga?  </vt:lpstr>
      <vt:lpstr>Aanbevelingen: project Lisanga</vt:lpstr>
      <vt:lpstr>Aanbevelingen: richting bewoners</vt:lpstr>
      <vt:lpstr>Aanbevelingen: richting bewoners</vt:lpstr>
      <vt:lpstr>Aanbevelingen: diversiteitsbeleid</vt:lpstr>
      <vt:lpstr>Denkoefening</vt:lpstr>
      <vt:lpstr>Aanbevelingen: diversiteitsbeleid</vt:lpstr>
      <vt:lpstr>Aanbevelingen: diversiteitsbeleid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Vorming euthanasie 2020</dc:title>
  <dc:creator>Gabriëlle</dc:creator>
  <cp:lastModifiedBy>Stijn Van den Bossche</cp:lastModifiedBy>
  <cp:revision>734</cp:revision>
  <dcterms:created xsi:type="dcterms:W3CDTF">2020-10-15T15:01:12Z</dcterms:created>
  <dcterms:modified xsi:type="dcterms:W3CDTF">2024-07-09T13:39:31Z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0x010100EA76F50DF686054FA9EADA91ACB26A0F</vt:lpwstr>
  </property>
  <property fmtid="{D5CDD505-2E9C-101B-9397-08002B2CF9AE}" pid="3" name="Thema">
    <vt:lpwstr>Euthanasie</vt:lpwstr>
  </property>
  <property fmtid="{D5CDD505-2E9C-101B-9397-08002B2CF9AE}" pid="4" name="typedocument">
    <vt:lpwstr>vorming</vt:lpwstr>
  </property>
  <property fmtid="{D5CDD505-2E9C-101B-9397-08002B2CF9AE}" pid="5" name="xd_Signature">
    <vt:bool>false</vt:bool>
  </property>
  <property fmtid="{D5CDD505-2E9C-101B-9397-08002B2CF9AE}" pid="6" name="xd_ProgID">
    <vt:lpwstr/>
  </property>
  <property fmtid="{D5CDD505-2E9C-101B-9397-08002B2CF9AE}" pid="7" name="_ExtendedDescription">
    <vt:lpwstr/>
  </property>
  <property fmtid="{D5CDD505-2E9C-101B-9397-08002B2CF9AE}" pid="8" name="TriggerFlowInfo">
    <vt:lpwstr/>
  </property>
  <property fmtid="{D5CDD505-2E9C-101B-9397-08002B2CF9AE}" pid="9" name="_SourceUrl">
    <vt:lpwstr/>
  </property>
  <property fmtid="{D5CDD505-2E9C-101B-9397-08002B2CF9AE}" pid="10" name="_SharedFileIndex">
    <vt:lpwstr/>
  </property>
  <property fmtid="{D5CDD505-2E9C-101B-9397-08002B2CF9AE}" pid="11" name="ComplianceAssetId">
    <vt:lpwstr/>
  </property>
  <property fmtid="{D5CDD505-2E9C-101B-9397-08002B2CF9AE}" pid="12" name="TemplateUrl">
    <vt:lpwstr/>
  </property>
</Properties>
</file>